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63" r:id="rId6"/>
    <p:sldMasterId id="2147483665" r:id="rId7"/>
    <p:sldMasterId id="214748367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Lst>
  <p:sldSz cy="6858000" cx="12192000"/>
  <p:notesSz cx="6858000" cy="9144000"/>
  <p:embeddedFontLst>
    <p:embeddedFont>
      <p:font typeface="Pinyon Script"/>
      <p:regular r:id="rId69"/>
    </p:embeddedFont>
    <p:embeddedFont>
      <p:font typeface="Teko"/>
      <p:regular r:id="rId70"/>
      <p:bold r:id="rId71"/>
    </p:embeddedFont>
    <p:embeddedFont>
      <p:font typeface="Monda"/>
      <p:regular r:id="rId72"/>
      <p:bold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74" roundtripDataSignature="AMtx7mh3/Krs5oRwIZuI1MjRvFRkLCRH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Monda-bold.fntdata"/><Relationship Id="rId72" Type="http://schemas.openxmlformats.org/officeDocument/2006/relationships/font" Target="fonts/Monda-regular.fntdata"/><Relationship Id="rId31" Type="http://schemas.openxmlformats.org/officeDocument/2006/relationships/slide" Target="slides/slide22.xml"/><Relationship Id="rId30" Type="http://schemas.openxmlformats.org/officeDocument/2006/relationships/slide" Target="slides/slide21.xml"/><Relationship Id="rId74" Type="http://customschemas.google.com/relationships/presentationmetadata" Target="metadata"/><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font" Target="fonts/Teko-bold.fntdata"/><Relationship Id="rId70" Type="http://schemas.openxmlformats.org/officeDocument/2006/relationships/font" Target="fonts/Teko-regular.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PinyonScript-regular.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8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8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6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6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93" name="Google Shape;93;p6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4" name="Google Shape;94;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1" name="Shape 121"/>
        <p:cNvGrpSpPr/>
        <p:nvPr/>
      </p:nvGrpSpPr>
      <p:grpSpPr>
        <a:xfrm>
          <a:off x="0" y="0"/>
          <a:ext cx="0" cy="0"/>
          <a:chOff x="0" y="0"/>
          <a:chExt cx="0" cy="0"/>
        </a:xfrm>
      </p:grpSpPr>
      <p:sp>
        <p:nvSpPr>
          <p:cNvPr id="122" name="Google Shape;122;p9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9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4" name="Google Shape;124;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7" name="Shape 127"/>
        <p:cNvGrpSpPr/>
        <p:nvPr/>
      </p:nvGrpSpPr>
      <p:grpSpPr>
        <a:xfrm>
          <a:off x="0" y="0"/>
          <a:ext cx="0" cy="0"/>
          <a:chOff x="0" y="0"/>
          <a:chExt cx="0" cy="0"/>
        </a:xfrm>
      </p:grpSpPr>
      <p:sp>
        <p:nvSpPr>
          <p:cNvPr id="128" name="Google Shape;128;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9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3" name="Shape 133"/>
        <p:cNvGrpSpPr/>
        <p:nvPr/>
      </p:nvGrpSpPr>
      <p:grpSpPr>
        <a:xfrm>
          <a:off x="0" y="0"/>
          <a:ext cx="0" cy="0"/>
          <a:chOff x="0" y="0"/>
          <a:chExt cx="0" cy="0"/>
        </a:xfrm>
      </p:grpSpPr>
      <p:sp>
        <p:nvSpPr>
          <p:cNvPr id="134" name="Google Shape;134;p9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9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6" name="Google Shape;136;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9" name="Shape 139"/>
        <p:cNvGrpSpPr/>
        <p:nvPr/>
      </p:nvGrpSpPr>
      <p:grpSpPr>
        <a:xfrm>
          <a:off x="0" y="0"/>
          <a:ext cx="0" cy="0"/>
          <a:chOff x="0" y="0"/>
          <a:chExt cx="0" cy="0"/>
        </a:xfrm>
      </p:grpSpPr>
      <p:sp>
        <p:nvSpPr>
          <p:cNvPr id="140" name="Google Shape;140;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9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9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6" name="Shape 146"/>
        <p:cNvGrpSpPr/>
        <p:nvPr/>
      </p:nvGrpSpPr>
      <p:grpSpPr>
        <a:xfrm>
          <a:off x="0" y="0"/>
          <a:ext cx="0" cy="0"/>
          <a:chOff x="0" y="0"/>
          <a:chExt cx="0" cy="0"/>
        </a:xfrm>
      </p:grpSpPr>
      <p:sp>
        <p:nvSpPr>
          <p:cNvPr id="147" name="Google Shape;147;p9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9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9" name="Google Shape;149;p9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9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1" name="Google Shape;151;p9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 name="Shape 155"/>
        <p:cNvGrpSpPr/>
        <p:nvPr/>
      </p:nvGrpSpPr>
      <p:grpSpPr>
        <a:xfrm>
          <a:off x="0" y="0"/>
          <a:ext cx="0" cy="0"/>
          <a:chOff x="0" y="0"/>
          <a:chExt cx="0" cy="0"/>
        </a:xfrm>
      </p:grpSpPr>
      <p:sp>
        <p:nvSpPr>
          <p:cNvPr id="156" name="Google Shape;156;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0" name="Shape 160"/>
        <p:cNvGrpSpPr/>
        <p:nvPr/>
      </p:nvGrpSpPr>
      <p:grpSpPr>
        <a:xfrm>
          <a:off x="0" y="0"/>
          <a:ext cx="0" cy="0"/>
          <a:chOff x="0" y="0"/>
          <a:chExt cx="0" cy="0"/>
        </a:xfrm>
      </p:grpSpPr>
      <p:sp>
        <p:nvSpPr>
          <p:cNvPr id="161" name="Google Shape;161;p10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10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3" name="Google Shape;163;p10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4" name="Google Shape;164;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7" name="Shape 167"/>
        <p:cNvGrpSpPr/>
        <p:nvPr/>
      </p:nvGrpSpPr>
      <p:grpSpPr>
        <a:xfrm>
          <a:off x="0" y="0"/>
          <a:ext cx="0" cy="0"/>
          <a:chOff x="0" y="0"/>
          <a:chExt cx="0" cy="0"/>
        </a:xfrm>
      </p:grpSpPr>
      <p:sp>
        <p:nvSpPr>
          <p:cNvPr id="168" name="Google Shape;168;p10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101"/>
          <p:cNvSpPr/>
          <p:nvPr>
            <p:ph idx="2" type="pic"/>
          </p:nvPr>
        </p:nvSpPr>
        <p:spPr>
          <a:xfrm>
            <a:off x="5183188" y="987425"/>
            <a:ext cx="6172200" cy="4873625"/>
          </a:xfrm>
          <a:prstGeom prst="rect">
            <a:avLst/>
          </a:prstGeom>
          <a:noFill/>
          <a:ln>
            <a:noFill/>
          </a:ln>
        </p:spPr>
      </p:sp>
      <p:sp>
        <p:nvSpPr>
          <p:cNvPr id="170" name="Google Shape;170;p10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1" name="Google Shape;171;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4" name="Shape 174"/>
        <p:cNvGrpSpPr/>
        <p:nvPr/>
      </p:nvGrpSpPr>
      <p:grpSpPr>
        <a:xfrm>
          <a:off x="0" y="0"/>
          <a:ext cx="0" cy="0"/>
          <a:chOff x="0" y="0"/>
          <a:chExt cx="0" cy="0"/>
        </a:xfrm>
      </p:grpSpPr>
      <p:sp>
        <p:nvSpPr>
          <p:cNvPr id="175" name="Google Shape;175;p10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10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0" name="Shape 180"/>
        <p:cNvGrpSpPr/>
        <p:nvPr/>
      </p:nvGrpSpPr>
      <p:grpSpPr>
        <a:xfrm>
          <a:off x="0" y="0"/>
          <a:ext cx="0" cy="0"/>
          <a:chOff x="0" y="0"/>
          <a:chExt cx="0" cy="0"/>
        </a:xfrm>
      </p:grpSpPr>
      <p:sp>
        <p:nvSpPr>
          <p:cNvPr id="181" name="Google Shape;181;p10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10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2" name="Shape 192"/>
        <p:cNvGrpSpPr/>
        <p:nvPr/>
      </p:nvGrpSpPr>
      <p:grpSpPr>
        <a:xfrm>
          <a:off x="0" y="0"/>
          <a:ext cx="0" cy="0"/>
          <a:chOff x="0" y="0"/>
          <a:chExt cx="0" cy="0"/>
        </a:xfrm>
      </p:grpSpPr>
      <p:sp>
        <p:nvSpPr>
          <p:cNvPr id="193" name="Google Shape;193;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6" name="Shape 196"/>
        <p:cNvGrpSpPr/>
        <p:nvPr/>
      </p:nvGrpSpPr>
      <p:grpSpPr>
        <a:xfrm>
          <a:off x="0" y="0"/>
          <a:ext cx="0" cy="0"/>
          <a:chOff x="0" y="0"/>
          <a:chExt cx="0" cy="0"/>
        </a:xfrm>
      </p:grpSpPr>
      <p:sp>
        <p:nvSpPr>
          <p:cNvPr id="197" name="Google Shape;197;p8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8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9" name="Google Shape;199;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2" name="Shape 202"/>
        <p:cNvGrpSpPr/>
        <p:nvPr/>
      </p:nvGrpSpPr>
      <p:grpSpPr>
        <a:xfrm>
          <a:off x="0" y="0"/>
          <a:ext cx="0" cy="0"/>
          <a:chOff x="0" y="0"/>
          <a:chExt cx="0" cy="0"/>
        </a:xfrm>
      </p:grpSpPr>
      <p:sp>
        <p:nvSpPr>
          <p:cNvPr id="203" name="Google Shape;203;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8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8" name="Shape 208"/>
        <p:cNvGrpSpPr/>
        <p:nvPr/>
      </p:nvGrpSpPr>
      <p:grpSpPr>
        <a:xfrm>
          <a:off x="0" y="0"/>
          <a:ext cx="0" cy="0"/>
          <a:chOff x="0" y="0"/>
          <a:chExt cx="0" cy="0"/>
        </a:xfrm>
      </p:grpSpPr>
      <p:sp>
        <p:nvSpPr>
          <p:cNvPr id="209" name="Google Shape;209;p8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8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11" name="Google Shape;21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4" name="Shape 214"/>
        <p:cNvGrpSpPr/>
        <p:nvPr/>
      </p:nvGrpSpPr>
      <p:grpSpPr>
        <a:xfrm>
          <a:off x="0" y="0"/>
          <a:ext cx="0" cy="0"/>
          <a:chOff x="0" y="0"/>
          <a:chExt cx="0" cy="0"/>
        </a:xfrm>
      </p:grpSpPr>
      <p:sp>
        <p:nvSpPr>
          <p:cNvPr id="215" name="Google Shape;215;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8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 name="Google Shape;217;p8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1" name="Shape 221"/>
        <p:cNvGrpSpPr/>
        <p:nvPr/>
      </p:nvGrpSpPr>
      <p:grpSpPr>
        <a:xfrm>
          <a:off x="0" y="0"/>
          <a:ext cx="0" cy="0"/>
          <a:chOff x="0" y="0"/>
          <a:chExt cx="0" cy="0"/>
        </a:xfrm>
      </p:grpSpPr>
      <p:sp>
        <p:nvSpPr>
          <p:cNvPr id="222" name="Google Shape;222;p8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8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4" name="Google Shape;224;p8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8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6" name="Google Shape;226;p8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5" name="Shape 235"/>
        <p:cNvGrpSpPr/>
        <p:nvPr/>
      </p:nvGrpSpPr>
      <p:grpSpPr>
        <a:xfrm>
          <a:off x="0" y="0"/>
          <a:ext cx="0" cy="0"/>
          <a:chOff x="0" y="0"/>
          <a:chExt cx="0" cy="0"/>
        </a:xfrm>
      </p:grpSpPr>
      <p:sp>
        <p:nvSpPr>
          <p:cNvPr id="236" name="Google Shape;236;p9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9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38" name="Google Shape;238;p9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9" name="Google Shape;239;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2" name="Shape 242"/>
        <p:cNvGrpSpPr/>
        <p:nvPr/>
      </p:nvGrpSpPr>
      <p:grpSpPr>
        <a:xfrm>
          <a:off x="0" y="0"/>
          <a:ext cx="0" cy="0"/>
          <a:chOff x="0" y="0"/>
          <a:chExt cx="0" cy="0"/>
        </a:xfrm>
      </p:grpSpPr>
      <p:sp>
        <p:nvSpPr>
          <p:cNvPr id="243" name="Google Shape;243;p9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91"/>
          <p:cNvSpPr/>
          <p:nvPr>
            <p:ph idx="2" type="pic"/>
          </p:nvPr>
        </p:nvSpPr>
        <p:spPr>
          <a:xfrm>
            <a:off x="5183188" y="987425"/>
            <a:ext cx="6172200" cy="4873625"/>
          </a:xfrm>
          <a:prstGeom prst="rect">
            <a:avLst/>
          </a:prstGeom>
          <a:noFill/>
          <a:ln>
            <a:noFill/>
          </a:ln>
        </p:spPr>
      </p:sp>
      <p:sp>
        <p:nvSpPr>
          <p:cNvPr id="245" name="Google Shape;245;p9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46" name="Google Shape;246;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9" name="Shape 249"/>
        <p:cNvGrpSpPr/>
        <p:nvPr/>
      </p:nvGrpSpPr>
      <p:grpSpPr>
        <a:xfrm>
          <a:off x="0" y="0"/>
          <a:ext cx="0" cy="0"/>
          <a:chOff x="0" y="0"/>
          <a:chExt cx="0" cy="0"/>
        </a:xfrm>
      </p:grpSpPr>
      <p:sp>
        <p:nvSpPr>
          <p:cNvPr id="250" name="Google Shape;250;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9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5" name="Shape 255"/>
        <p:cNvGrpSpPr/>
        <p:nvPr/>
      </p:nvGrpSpPr>
      <p:grpSpPr>
        <a:xfrm>
          <a:off x="0" y="0"/>
          <a:ext cx="0" cy="0"/>
          <a:chOff x="0" y="0"/>
          <a:chExt cx="0" cy="0"/>
        </a:xfrm>
      </p:grpSpPr>
      <p:sp>
        <p:nvSpPr>
          <p:cNvPr id="256" name="Google Shape;256;p9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9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7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7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1"/>
          <p:cNvSpPr/>
          <p:nvPr>
            <p:ph idx="2" type="pic"/>
          </p:nvPr>
        </p:nvSpPr>
        <p:spPr>
          <a:xfrm>
            <a:off x="5183188" y="987425"/>
            <a:ext cx="6172200" cy="4873625"/>
          </a:xfrm>
          <a:prstGeom prst="rect">
            <a:avLst/>
          </a:prstGeom>
          <a:noFill/>
          <a:ln>
            <a:noFill/>
          </a:ln>
        </p:spPr>
      </p:sp>
      <p:sp>
        <p:nvSpPr>
          <p:cNvPr id="68" name="Google Shape;68;p8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4.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5.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000"/>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000"/>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1" name="Shape 101"/>
        <p:cNvGrpSpPr/>
        <p:nvPr/>
      </p:nvGrpSpPr>
      <p:grpSpPr>
        <a:xfrm>
          <a:off x="0" y="0"/>
          <a:ext cx="0" cy="0"/>
          <a:chOff x="0" y="0"/>
          <a:chExt cx="0" cy="0"/>
        </a:xfrm>
      </p:grpSpPr>
      <p:sp>
        <p:nvSpPr>
          <p:cNvPr id="102" name="Google Shape;102;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3" name="Google Shape;103;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04" name="Google Shape;104;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5" name="Google Shape;105;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6" name="Google Shape;106;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000"/>
          </a:p>
        </p:txBody>
      </p:sp>
    </p:spTree>
  </p:cSld>
  <p:clrMap accent1="accent1" accent2="accent2" accent3="accent3" accent4="accent4" accent5="accent5" accent6="accent6" bg1="lt1" bg2="dk2" tx1="dk1" tx2="lt2" folHlink="folHlink" hlink="hlink"/>
  <p:sldLayoutIdLst>
    <p:sldLayoutId id="214748366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 name="Google Shape;113;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000"/>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8" name="Google Shape;188;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9" name="Google Shape;189;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0" name="Google Shape;190;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1" name="Google Shape;191;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000"/>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6.png"/><Relationship Id="rId4" Type="http://schemas.openxmlformats.org/officeDocument/2006/relationships/image" Target="../media/image22.png"/><Relationship Id="rId11" Type="http://schemas.openxmlformats.org/officeDocument/2006/relationships/image" Target="../media/image16.png"/><Relationship Id="rId10" Type="http://schemas.openxmlformats.org/officeDocument/2006/relationships/image" Target="../media/image15.png"/><Relationship Id="rId12" Type="http://schemas.openxmlformats.org/officeDocument/2006/relationships/image" Target="../media/image3.png"/><Relationship Id="rId9" Type="http://schemas.openxmlformats.org/officeDocument/2006/relationships/image" Target="../media/image84.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19.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5.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2.jpg"/><Relationship Id="rId4" Type="http://schemas.openxmlformats.org/officeDocument/2006/relationships/image" Target="../media/image42.jpg"/><Relationship Id="rId5" Type="http://schemas.openxmlformats.org/officeDocument/2006/relationships/image" Target="../media/image27.png"/><Relationship Id="rId6"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3.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5.png"/><Relationship Id="rId4" Type="http://schemas.openxmlformats.org/officeDocument/2006/relationships/image" Target="../media/image9.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1.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5.png"/><Relationship Id="rId4" Type="http://schemas.openxmlformats.org/officeDocument/2006/relationships/image" Target="../media/image9.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39.png"/><Relationship Id="rId6"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jp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3.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7.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annualcreditreport.com/" TargetMode="External"/><Relationship Id="rId4" Type="http://schemas.openxmlformats.org/officeDocument/2006/relationships/image" Target="../media/image57.png"/><Relationship Id="rId5"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4.jp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6.jpg"/><Relationship Id="rId4" Type="http://schemas.openxmlformats.org/officeDocument/2006/relationships/image" Target="../media/image78.jp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9.jpg"/><Relationship Id="rId4" Type="http://schemas.openxmlformats.org/officeDocument/2006/relationships/image" Target="../media/image53.jp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8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65.png"/><Relationship Id="rId5"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60.png"/><Relationship Id="rId5"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8.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0.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4.jp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6.jp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2.jp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8.jp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1.jp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9.png"/><Relationship Id="rId4" Type="http://schemas.openxmlformats.org/officeDocument/2006/relationships/image" Target="../media/image73.jpg"/><Relationship Id="rId5"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7.jp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6.jpg"/><Relationship Id="rId4" Type="http://schemas.openxmlformats.org/officeDocument/2006/relationships/image" Target="../media/image80.jpg"/><Relationship Id="rId5"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5.jp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hyperlink" Target="mailto:carmackj@mtnbrook.org" TargetMode="External"/><Relationship Id="rId5"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shape&#10;&#10;Description automatically generated" id="266" name="Google Shape;266;p1"/>
          <p:cNvPicPr preferRelativeResize="0"/>
          <p:nvPr/>
        </p:nvPicPr>
        <p:blipFill rotWithShape="1">
          <a:blip r:embed="rId3">
            <a:alphaModFix/>
          </a:blip>
          <a:srcRect b="32757" l="11573" r="0" t="25503"/>
          <a:stretch/>
        </p:blipFill>
        <p:spPr>
          <a:xfrm>
            <a:off x="6326375" y="523935"/>
            <a:ext cx="6326375" cy="2986234"/>
          </a:xfrm>
          <a:prstGeom prst="rect">
            <a:avLst/>
          </a:prstGeom>
          <a:noFill/>
          <a:ln>
            <a:noFill/>
          </a:ln>
        </p:spPr>
      </p:pic>
      <p:sp>
        <p:nvSpPr>
          <p:cNvPr id="267" name="Google Shape;267;p1"/>
          <p:cNvSpPr txBox="1"/>
          <p:nvPr/>
        </p:nvSpPr>
        <p:spPr>
          <a:xfrm>
            <a:off x="280932" y="4618096"/>
            <a:ext cx="648074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Monda"/>
                <a:ea typeface="Monda"/>
                <a:cs typeface="Monda"/>
                <a:sym typeface="Monda"/>
              </a:rPr>
              <a:t>Captain Jason Carmack</a:t>
            </a:r>
            <a:endParaRPr/>
          </a:p>
        </p:txBody>
      </p:sp>
      <p:sp>
        <p:nvSpPr>
          <p:cNvPr id="268" name="Google Shape;268;p1"/>
          <p:cNvSpPr txBox="1"/>
          <p:nvPr>
            <p:ph type="ctrTitle"/>
          </p:nvPr>
        </p:nvSpPr>
        <p:spPr>
          <a:xfrm>
            <a:off x="280931" y="229074"/>
            <a:ext cx="9963377" cy="402165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2500"/>
              <a:buFont typeface="Teko"/>
              <a:buNone/>
            </a:pPr>
            <a:r>
              <a:rPr b="1" lang="en-US" sz="12500">
                <a:latin typeface="Teko"/>
                <a:ea typeface="Teko"/>
                <a:cs typeface="Teko"/>
                <a:sym typeface="Teko"/>
              </a:rPr>
              <a:t>MBPD </a:t>
            </a:r>
            <a:br>
              <a:rPr b="1" lang="en-US" sz="12500">
                <a:latin typeface="Teko"/>
                <a:ea typeface="Teko"/>
                <a:cs typeface="Teko"/>
                <a:sym typeface="Teko"/>
              </a:rPr>
            </a:br>
            <a:r>
              <a:rPr b="1" lang="en-US" sz="6600">
                <a:solidFill>
                  <a:srgbClr val="0B2278"/>
                </a:solidFill>
                <a:latin typeface="Teko"/>
                <a:ea typeface="Teko"/>
                <a:cs typeface="Teko"/>
                <a:sym typeface="Teko"/>
              </a:rPr>
              <a:t>Community Safety Meeting</a:t>
            </a:r>
            <a:endParaRPr b="1" sz="12500">
              <a:solidFill>
                <a:srgbClr val="0B2278"/>
              </a:solidFill>
              <a:latin typeface="Teko"/>
              <a:ea typeface="Teko"/>
              <a:cs typeface="Teko"/>
              <a:sym typeface="Teko"/>
            </a:endParaRPr>
          </a:p>
        </p:txBody>
      </p:sp>
      <p:sp>
        <p:nvSpPr>
          <p:cNvPr id="269" name="Google Shape;269;p1"/>
          <p:cNvSpPr txBox="1"/>
          <p:nvPr>
            <p:ph idx="1" type="subTitle"/>
          </p:nvPr>
        </p:nvSpPr>
        <p:spPr>
          <a:xfrm>
            <a:off x="280931" y="5141316"/>
            <a:ext cx="4731751" cy="43863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solidFill>
                  <a:schemeClr val="dk1"/>
                </a:solidFill>
                <a:latin typeface="Teko"/>
                <a:ea typeface="Teko"/>
                <a:cs typeface="Teko"/>
                <a:sym typeface="Teko"/>
              </a:rPr>
              <a:t>Mountain Brook Police Department</a:t>
            </a:r>
            <a:endParaRPr/>
          </a:p>
        </p:txBody>
      </p:sp>
      <p:pic>
        <p:nvPicPr>
          <p:cNvPr descr="A picture containing shape&#10;&#10;Description automatically generated" id="270" name="Google Shape;270;p1"/>
          <p:cNvPicPr preferRelativeResize="0"/>
          <p:nvPr/>
        </p:nvPicPr>
        <p:blipFill rotWithShape="1">
          <a:blip r:embed="rId3">
            <a:alphaModFix amt="6000"/>
          </a:blip>
          <a:srcRect b="32757" l="16418" r="3433" t="25503"/>
          <a:stretch/>
        </p:blipFill>
        <p:spPr>
          <a:xfrm>
            <a:off x="4069878" y="964530"/>
            <a:ext cx="8969099" cy="4670971"/>
          </a:xfrm>
          <a:prstGeom prst="rect">
            <a:avLst/>
          </a:prstGeom>
          <a:noFill/>
          <a:ln>
            <a:noFill/>
          </a:ln>
          <a:effectLst>
            <a:outerShdw blurRad="50800" rotWithShape="0" algn="ctr" dir="5400000" dist="50800">
              <a:srgbClr val="000000">
                <a:alpha val="3921"/>
              </a:srgbClr>
            </a:outerShdw>
          </a:effectLst>
        </p:spPr>
      </p:pic>
      <p:sp>
        <p:nvSpPr>
          <p:cNvPr id="271" name="Google Shape;271;p1"/>
          <p:cNvSpPr txBox="1"/>
          <p:nvPr/>
        </p:nvSpPr>
        <p:spPr>
          <a:xfrm>
            <a:off x="280932" y="4259433"/>
            <a:ext cx="23017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eko"/>
                <a:ea typeface="Teko"/>
                <a:cs typeface="Teko"/>
                <a:sym typeface="Teko"/>
              </a:rPr>
              <a:t>Presented by:</a:t>
            </a:r>
            <a:endParaRPr/>
          </a:p>
        </p:txBody>
      </p:sp>
      <p:pic>
        <p:nvPicPr>
          <p:cNvPr descr="A group of men in black shirts&#10;&#10;Description automatically generated with low confidence" id="272" name="Google Shape;272;p1"/>
          <p:cNvPicPr preferRelativeResize="0"/>
          <p:nvPr/>
        </p:nvPicPr>
        <p:blipFill rotWithShape="1">
          <a:blip r:embed="rId4">
            <a:alphaModFix/>
          </a:blip>
          <a:srcRect b="0" l="0" r="0" t="0"/>
          <a:stretch/>
        </p:blipFill>
        <p:spPr>
          <a:xfrm>
            <a:off x="4392386" y="4226260"/>
            <a:ext cx="7958632" cy="26502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1"/>
          <p:cNvSpPr txBox="1"/>
          <p:nvPr/>
        </p:nvSpPr>
        <p:spPr>
          <a:xfrm>
            <a:off x="4945248" y="1403251"/>
            <a:ext cx="682941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Monda"/>
                <a:ea typeface="Monda"/>
                <a:cs typeface="Monda"/>
                <a:sym typeface="Monda"/>
              </a:rPr>
              <a:t>If you observe someone inside of your vehicle, do not attempt to confront them. Instead, get a clothing description from a safe distance, and </a:t>
            </a:r>
            <a:r>
              <a:rPr b="1" lang="en-US" sz="4000">
                <a:solidFill>
                  <a:srgbClr val="F1C502"/>
                </a:solidFill>
                <a:latin typeface="Monda"/>
                <a:ea typeface="Monda"/>
                <a:cs typeface="Monda"/>
                <a:sym typeface="Monda"/>
              </a:rPr>
              <a:t>call the police</a:t>
            </a:r>
            <a:r>
              <a:rPr b="1" lang="en-US" sz="4000">
                <a:solidFill>
                  <a:schemeClr val="dk1"/>
                </a:solidFill>
                <a:latin typeface="Monda"/>
                <a:ea typeface="Monda"/>
                <a:cs typeface="Monda"/>
                <a:sym typeface="Monda"/>
              </a:rPr>
              <a:t>.</a:t>
            </a:r>
            <a:endParaRPr b="1" sz="1800">
              <a:solidFill>
                <a:schemeClr val="dk1"/>
              </a:solidFill>
              <a:latin typeface="Monda"/>
              <a:ea typeface="Monda"/>
              <a:cs typeface="Monda"/>
              <a:sym typeface="Monda"/>
            </a:endParaRPr>
          </a:p>
        </p:txBody>
      </p:sp>
      <p:pic>
        <p:nvPicPr>
          <p:cNvPr descr="A picture containing shape&#10;&#10;Description automatically generated" id="351" name="Google Shape;351;p11"/>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descr="A person holding a microphone&#10;&#10;Description automatically generated with medium confidence" id="352" name="Google Shape;352;p11"/>
          <p:cNvPicPr preferRelativeResize="0"/>
          <p:nvPr/>
        </p:nvPicPr>
        <p:blipFill rotWithShape="1">
          <a:blip r:embed="rId4">
            <a:alphaModFix/>
          </a:blip>
          <a:srcRect b="0" l="0" r="0" t="0"/>
          <a:stretch/>
        </p:blipFill>
        <p:spPr>
          <a:xfrm>
            <a:off x="-946834" y="1735687"/>
            <a:ext cx="7600851" cy="51223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p12"/>
          <p:cNvSpPr txBox="1"/>
          <p:nvPr/>
        </p:nvSpPr>
        <p:spPr>
          <a:xfrm>
            <a:off x="6230059" y="1598692"/>
            <a:ext cx="5534261" cy="395717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b="1" sz="3600">
              <a:solidFill>
                <a:schemeClr val="dk1"/>
              </a:solidFill>
              <a:latin typeface="Monda"/>
              <a:ea typeface="Monda"/>
              <a:cs typeface="Monda"/>
              <a:sym typeface="Monda"/>
            </a:endParaRPr>
          </a:p>
          <a:p>
            <a:pPr indent="0" lvl="0" marL="0" marR="0" rtl="0" algn="l">
              <a:lnSpc>
                <a:spcPct val="90000"/>
              </a:lnSpc>
              <a:spcBef>
                <a:spcPts val="600"/>
              </a:spcBef>
              <a:spcAft>
                <a:spcPts val="0"/>
              </a:spcAft>
              <a:buNone/>
            </a:pPr>
            <a:r>
              <a:rPr b="1" lang="en-US" sz="3600">
                <a:solidFill>
                  <a:schemeClr val="dk1"/>
                </a:solidFill>
                <a:latin typeface="Monda"/>
                <a:ea typeface="Monda"/>
                <a:cs typeface="Monda"/>
                <a:sym typeface="Monda"/>
              </a:rPr>
              <a:t>Items Typically Stolen:</a:t>
            </a:r>
            <a:endParaRPr/>
          </a:p>
          <a:p>
            <a:pPr indent="0" lvl="0" marL="0" marR="0" rtl="0" algn="l">
              <a:lnSpc>
                <a:spcPct val="90000"/>
              </a:lnSpc>
              <a:spcBef>
                <a:spcPts val="600"/>
              </a:spcBef>
              <a:spcAft>
                <a:spcPts val="0"/>
              </a:spcAft>
              <a:buNone/>
            </a:pPr>
            <a:r>
              <a:t/>
            </a:r>
            <a:endParaRPr b="1" sz="3600">
              <a:solidFill>
                <a:schemeClr val="dk1"/>
              </a:solidFill>
              <a:latin typeface="Monda"/>
              <a:ea typeface="Monda"/>
              <a:cs typeface="Monda"/>
              <a:sym typeface="Monda"/>
            </a:endParaRPr>
          </a:p>
          <a:p>
            <a:pPr indent="0" lvl="0" marL="0" marR="0" rtl="0" algn="l">
              <a:lnSpc>
                <a:spcPct val="90000"/>
              </a:lnSpc>
              <a:spcBef>
                <a:spcPts val="600"/>
              </a:spcBef>
              <a:spcAft>
                <a:spcPts val="0"/>
              </a:spcAft>
              <a:buNone/>
            </a:pPr>
            <a:r>
              <a:rPr lang="en-US" sz="3200">
                <a:solidFill>
                  <a:schemeClr val="dk1"/>
                </a:solidFill>
                <a:latin typeface="Monda"/>
                <a:ea typeface="Monda"/>
                <a:cs typeface="Monda"/>
                <a:sym typeface="Monda"/>
              </a:rPr>
              <a:t>Purses, Wallets, Laptops, Backpacks, Currency, Checkbooks, Car Keys, and Firearms</a:t>
            </a:r>
            <a:endParaRPr sz="2400">
              <a:solidFill>
                <a:schemeClr val="dk1"/>
              </a:solidFill>
              <a:latin typeface="Monda"/>
              <a:ea typeface="Monda"/>
              <a:cs typeface="Monda"/>
              <a:sym typeface="Monda"/>
            </a:endParaRPr>
          </a:p>
          <a:p>
            <a:pPr indent="-50800" lvl="0" marL="285750" marR="0" rtl="0" algn="l">
              <a:lnSpc>
                <a:spcPct val="90000"/>
              </a:lnSpc>
              <a:spcBef>
                <a:spcPts val="600"/>
              </a:spcBef>
              <a:spcAft>
                <a:spcPts val="0"/>
              </a:spcAft>
              <a:buClr>
                <a:schemeClr val="dk1"/>
              </a:buClr>
              <a:buSzPts val="2800"/>
              <a:buFont typeface="Arial"/>
              <a:buNone/>
            </a:pPr>
            <a:r>
              <a:t/>
            </a:r>
            <a:endParaRPr sz="2800">
              <a:solidFill>
                <a:srgbClr val="FFFFFF"/>
              </a:solidFill>
              <a:latin typeface="Calibri"/>
              <a:ea typeface="Calibri"/>
              <a:cs typeface="Calibri"/>
              <a:sym typeface="Calibri"/>
            </a:endParaRPr>
          </a:p>
        </p:txBody>
      </p:sp>
      <p:pic>
        <p:nvPicPr>
          <p:cNvPr descr="A close-up of a book&#10;&#10;Description automatically generated with low confidence" id="358" name="Google Shape;358;p12"/>
          <p:cNvPicPr preferRelativeResize="0"/>
          <p:nvPr/>
        </p:nvPicPr>
        <p:blipFill rotWithShape="1">
          <a:blip r:embed="rId3">
            <a:alphaModFix/>
          </a:blip>
          <a:srcRect b="0" l="0" r="0" t="0"/>
          <a:stretch/>
        </p:blipFill>
        <p:spPr>
          <a:xfrm>
            <a:off x="479749" y="2627466"/>
            <a:ext cx="2814120" cy="1597454"/>
          </a:xfrm>
          <a:prstGeom prst="rect">
            <a:avLst/>
          </a:prstGeom>
          <a:noFill/>
          <a:ln>
            <a:noFill/>
          </a:ln>
        </p:spPr>
      </p:pic>
      <p:pic>
        <p:nvPicPr>
          <p:cNvPr descr="A computer with a blank screen&#10;&#10;Description automatically generated with low confidence" id="359" name="Google Shape;359;p12"/>
          <p:cNvPicPr preferRelativeResize="0"/>
          <p:nvPr/>
        </p:nvPicPr>
        <p:blipFill rotWithShape="1">
          <a:blip r:embed="rId4">
            <a:alphaModFix/>
          </a:blip>
          <a:srcRect b="0" l="0" r="0" t="0"/>
          <a:stretch/>
        </p:blipFill>
        <p:spPr>
          <a:xfrm>
            <a:off x="274330" y="447239"/>
            <a:ext cx="3307965" cy="2112455"/>
          </a:xfrm>
          <a:prstGeom prst="rect">
            <a:avLst/>
          </a:prstGeom>
          <a:noFill/>
          <a:ln>
            <a:noFill/>
          </a:ln>
        </p:spPr>
      </p:pic>
      <p:pic>
        <p:nvPicPr>
          <p:cNvPr id="360" name="Google Shape;360;p12"/>
          <p:cNvPicPr preferRelativeResize="0"/>
          <p:nvPr/>
        </p:nvPicPr>
        <p:blipFill rotWithShape="1">
          <a:blip r:embed="rId5">
            <a:alphaModFix/>
          </a:blip>
          <a:srcRect b="0" l="0" r="0" t="0"/>
          <a:stretch/>
        </p:blipFill>
        <p:spPr>
          <a:xfrm>
            <a:off x="3008550" y="1302130"/>
            <a:ext cx="2743200" cy="3098800"/>
          </a:xfrm>
          <a:prstGeom prst="rect">
            <a:avLst/>
          </a:prstGeom>
          <a:noFill/>
          <a:ln>
            <a:noFill/>
          </a:ln>
        </p:spPr>
      </p:pic>
      <p:pic>
        <p:nvPicPr>
          <p:cNvPr descr="A picture containing basket, accessory, bag&#10;&#10;Description automatically generated" id="361" name="Google Shape;361;p12"/>
          <p:cNvPicPr preferRelativeResize="0"/>
          <p:nvPr/>
        </p:nvPicPr>
        <p:blipFill rotWithShape="1">
          <a:blip r:embed="rId6">
            <a:alphaModFix/>
          </a:blip>
          <a:srcRect b="0" l="0" r="0" t="0"/>
          <a:stretch/>
        </p:blipFill>
        <p:spPr>
          <a:xfrm>
            <a:off x="2587066" y="3291722"/>
            <a:ext cx="2654639" cy="3098800"/>
          </a:xfrm>
          <a:prstGeom prst="rect">
            <a:avLst/>
          </a:prstGeom>
          <a:noFill/>
          <a:ln>
            <a:noFill/>
          </a:ln>
        </p:spPr>
      </p:pic>
      <p:pic>
        <p:nvPicPr>
          <p:cNvPr descr="A pile of paper money&#10;&#10;Description automatically generated with low confidence" id="362" name="Google Shape;362;p12"/>
          <p:cNvPicPr preferRelativeResize="0"/>
          <p:nvPr/>
        </p:nvPicPr>
        <p:blipFill rotWithShape="1">
          <a:blip r:embed="rId7">
            <a:alphaModFix/>
          </a:blip>
          <a:srcRect b="0" l="0" r="0" t="0"/>
          <a:stretch/>
        </p:blipFill>
        <p:spPr>
          <a:xfrm>
            <a:off x="-60698" y="5062753"/>
            <a:ext cx="2654639" cy="1719907"/>
          </a:xfrm>
          <a:prstGeom prst="rect">
            <a:avLst/>
          </a:prstGeom>
          <a:noFill/>
          <a:ln>
            <a:noFill/>
          </a:ln>
        </p:spPr>
      </p:pic>
      <p:pic>
        <p:nvPicPr>
          <p:cNvPr descr="A picture containing text, indoor, electronics, computer&#10;&#10;Description automatically generated" id="363" name="Google Shape;363;p12"/>
          <p:cNvPicPr preferRelativeResize="0"/>
          <p:nvPr/>
        </p:nvPicPr>
        <p:blipFill rotWithShape="1">
          <a:blip r:embed="rId8">
            <a:alphaModFix/>
          </a:blip>
          <a:srcRect b="0" l="0" r="0" t="0"/>
          <a:stretch/>
        </p:blipFill>
        <p:spPr>
          <a:xfrm rot="724484">
            <a:off x="1265200" y="4185618"/>
            <a:ext cx="2498347" cy="1663264"/>
          </a:xfrm>
          <a:prstGeom prst="rect">
            <a:avLst/>
          </a:prstGeom>
          <a:noFill/>
          <a:ln>
            <a:noFill/>
          </a:ln>
        </p:spPr>
      </p:pic>
      <p:pic>
        <p:nvPicPr>
          <p:cNvPr descr="A close-up of a stethoscope and a stethoscope&#10;&#10;Description automatically generated with medium confidence" id="364" name="Google Shape;364;p12"/>
          <p:cNvPicPr preferRelativeResize="0"/>
          <p:nvPr/>
        </p:nvPicPr>
        <p:blipFill rotWithShape="1">
          <a:blip r:embed="rId9">
            <a:alphaModFix/>
          </a:blip>
          <a:srcRect b="0" l="0" r="0" t="0"/>
          <a:stretch/>
        </p:blipFill>
        <p:spPr>
          <a:xfrm rot="-7155461">
            <a:off x="4176791" y="4161135"/>
            <a:ext cx="1656576" cy="766270"/>
          </a:xfrm>
          <a:prstGeom prst="rect">
            <a:avLst/>
          </a:prstGeom>
          <a:noFill/>
          <a:ln>
            <a:noFill/>
          </a:ln>
        </p:spPr>
      </p:pic>
      <p:pic>
        <p:nvPicPr>
          <p:cNvPr descr="A picture containing weapon&#10;&#10;Description automatically generated" id="365" name="Google Shape;365;p12"/>
          <p:cNvPicPr preferRelativeResize="0"/>
          <p:nvPr/>
        </p:nvPicPr>
        <p:blipFill rotWithShape="1">
          <a:blip r:embed="rId10">
            <a:alphaModFix/>
          </a:blip>
          <a:srcRect b="0" l="0" r="0" t="0"/>
          <a:stretch/>
        </p:blipFill>
        <p:spPr>
          <a:xfrm>
            <a:off x="-71864" y="3901382"/>
            <a:ext cx="2120123" cy="1597454"/>
          </a:xfrm>
          <a:prstGeom prst="rect">
            <a:avLst/>
          </a:prstGeom>
          <a:noFill/>
          <a:ln>
            <a:noFill/>
          </a:ln>
        </p:spPr>
      </p:pic>
      <p:pic>
        <p:nvPicPr>
          <p:cNvPr descr="A picture containing camera, black, case&#10;&#10;Description automatically generated" id="366" name="Google Shape;366;p12"/>
          <p:cNvPicPr preferRelativeResize="0"/>
          <p:nvPr/>
        </p:nvPicPr>
        <p:blipFill rotWithShape="1">
          <a:blip r:embed="rId11">
            <a:alphaModFix/>
          </a:blip>
          <a:srcRect b="0" l="0" r="0" t="0"/>
          <a:stretch/>
        </p:blipFill>
        <p:spPr>
          <a:xfrm>
            <a:off x="2311102" y="5518713"/>
            <a:ext cx="1271193" cy="1155938"/>
          </a:xfrm>
          <a:prstGeom prst="rect">
            <a:avLst/>
          </a:prstGeom>
          <a:noFill/>
          <a:ln>
            <a:noFill/>
          </a:ln>
        </p:spPr>
      </p:pic>
      <p:pic>
        <p:nvPicPr>
          <p:cNvPr descr="A picture containing shape&#10;&#10;Description automatically generated" id="367" name="Google Shape;367;p12"/>
          <p:cNvPicPr preferRelativeResize="0"/>
          <p:nvPr/>
        </p:nvPicPr>
        <p:blipFill rotWithShape="1">
          <a:blip r:embed="rId12">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371" name="Shape 371"/>
        <p:cNvGrpSpPr/>
        <p:nvPr/>
      </p:nvGrpSpPr>
      <p:grpSpPr>
        <a:xfrm>
          <a:off x="0" y="0"/>
          <a:ext cx="0" cy="0"/>
          <a:chOff x="0" y="0"/>
          <a:chExt cx="0" cy="0"/>
        </a:xfrm>
      </p:grpSpPr>
      <p:sp>
        <p:nvSpPr>
          <p:cNvPr id="372" name="Google Shape;372;p13"/>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13"/>
          <p:cNvSpPr txBox="1"/>
          <p:nvPr/>
        </p:nvSpPr>
        <p:spPr>
          <a:xfrm>
            <a:off x="5164674" y="1284357"/>
            <a:ext cx="6492380" cy="4127500"/>
          </a:xfrm>
          <a:prstGeom prst="rect">
            <a:avLst/>
          </a:prstGeom>
          <a:noFill/>
          <a:ln>
            <a:noFill/>
          </a:ln>
        </p:spPr>
        <p:txBody>
          <a:bodyPr anchorCtr="0" anchor="t" bIns="45700" lIns="91425" spcFirstLastPara="1" rIns="91425" wrap="square" tIns="45700">
            <a:normAutofit fontScale="92500" lnSpcReduction="20000"/>
          </a:bodyPr>
          <a:lstStyle/>
          <a:p>
            <a:pPr indent="0" lvl="0" marL="57150" marR="0" rtl="0" algn="l">
              <a:lnSpc>
                <a:spcPct val="90000"/>
              </a:lnSpc>
              <a:spcBef>
                <a:spcPts val="0"/>
              </a:spcBef>
              <a:spcAft>
                <a:spcPts val="0"/>
              </a:spcAft>
              <a:buNone/>
            </a:pPr>
            <a:r>
              <a:rPr lang="en-US" sz="2400">
                <a:solidFill>
                  <a:schemeClr val="lt1"/>
                </a:solidFill>
                <a:latin typeface="Monda"/>
                <a:ea typeface="Monda"/>
                <a:cs typeface="Monda"/>
                <a:sym typeface="Monda"/>
              </a:rPr>
              <a:t>Alabama is in the top 10 states for the highest number of guns stolen from both gun stores and private owners. </a:t>
            </a:r>
            <a:endParaRPr/>
          </a:p>
          <a:p>
            <a:pPr indent="0" lvl="0" marL="57150" marR="0" rtl="0" algn="l">
              <a:lnSpc>
                <a:spcPct val="90000"/>
              </a:lnSpc>
              <a:spcBef>
                <a:spcPts val="600"/>
              </a:spcBef>
              <a:spcAft>
                <a:spcPts val="0"/>
              </a:spcAft>
              <a:buNone/>
            </a:pPr>
            <a:r>
              <a:t/>
            </a:r>
            <a:endParaRPr sz="24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2400">
                <a:solidFill>
                  <a:schemeClr val="lt1"/>
                </a:solidFill>
                <a:latin typeface="Monda"/>
                <a:ea typeface="Monda"/>
                <a:cs typeface="Monda"/>
                <a:sym typeface="Monda"/>
              </a:rPr>
              <a:t>A survey conducted by the DOJ says that offenders</a:t>
            </a:r>
            <a:endParaRPr/>
          </a:p>
          <a:p>
            <a:pPr indent="0" lvl="0" marL="57150" marR="0" rtl="0" algn="l">
              <a:lnSpc>
                <a:spcPct val="90000"/>
              </a:lnSpc>
              <a:spcBef>
                <a:spcPts val="600"/>
              </a:spcBef>
              <a:spcAft>
                <a:spcPts val="0"/>
              </a:spcAft>
              <a:buNone/>
            </a:pPr>
            <a:r>
              <a:rPr lang="en-US" sz="2400">
                <a:solidFill>
                  <a:schemeClr val="lt1"/>
                </a:solidFill>
                <a:latin typeface="Monda"/>
                <a:ea typeface="Monda"/>
                <a:cs typeface="Monda"/>
                <a:sym typeface="Monda"/>
              </a:rPr>
              <a:t>predominantly get guns from one of two sources, via theft or from family members and or friends. </a:t>
            </a:r>
            <a:endParaRPr/>
          </a:p>
          <a:p>
            <a:pPr indent="0" lvl="0" marL="57150" marR="0" rtl="0" algn="l">
              <a:lnSpc>
                <a:spcPct val="90000"/>
              </a:lnSpc>
              <a:spcBef>
                <a:spcPts val="600"/>
              </a:spcBef>
              <a:spcAft>
                <a:spcPts val="0"/>
              </a:spcAft>
              <a:buNone/>
            </a:pPr>
            <a:r>
              <a:t/>
            </a:r>
            <a:endParaRPr sz="24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2400">
                <a:solidFill>
                  <a:schemeClr val="lt1"/>
                </a:solidFill>
                <a:latin typeface="Monda"/>
                <a:ea typeface="Monda"/>
                <a:cs typeface="Monda"/>
                <a:sym typeface="Monda"/>
              </a:rPr>
              <a:t>The BPD Police Chief said last year that most of the guns they recover have been stolen out of someone’s vehicle and that by the time they recover it, it’s already been used in the commission of a crime.</a:t>
            </a:r>
            <a:endParaRPr/>
          </a:p>
        </p:txBody>
      </p:sp>
      <p:pic>
        <p:nvPicPr>
          <p:cNvPr descr="A picture containing shape&#10;&#10;Description automatically generated" id="374" name="Google Shape;374;p13"/>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descr="A picture containing text&#10;&#10;Description automatically generated" id="375" name="Google Shape;375;p13"/>
          <p:cNvPicPr preferRelativeResize="0"/>
          <p:nvPr/>
        </p:nvPicPr>
        <p:blipFill rotWithShape="1">
          <a:blip r:embed="rId4">
            <a:alphaModFix/>
          </a:blip>
          <a:srcRect b="0" l="0" r="0" t="0"/>
          <a:stretch/>
        </p:blipFill>
        <p:spPr>
          <a:xfrm>
            <a:off x="1228862" y="941191"/>
            <a:ext cx="3121070" cy="49756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379" name="Shape 379"/>
        <p:cNvGrpSpPr/>
        <p:nvPr/>
      </p:nvGrpSpPr>
      <p:grpSpPr>
        <a:xfrm>
          <a:off x="0" y="0"/>
          <a:ext cx="0" cy="0"/>
          <a:chOff x="0" y="0"/>
          <a:chExt cx="0" cy="0"/>
        </a:xfrm>
      </p:grpSpPr>
      <p:sp>
        <p:nvSpPr>
          <p:cNvPr id="380" name="Google Shape;380;p14"/>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14"/>
          <p:cNvSpPr txBox="1"/>
          <p:nvPr/>
        </p:nvSpPr>
        <p:spPr>
          <a:xfrm>
            <a:off x="766763" y="2525347"/>
            <a:ext cx="6489356" cy="180730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6000">
                <a:solidFill>
                  <a:schemeClr val="lt1"/>
                </a:solidFill>
                <a:latin typeface="Monda"/>
                <a:ea typeface="Monda"/>
                <a:cs typeface="Monda"/>
                <a:sym typeface="Monda"/>
              </a:rPr>
              <a:t>BURGLARIES</a:t>
            </a:r>
            <a:endParaRPr b="1" sz="6000" u="none" cap="none" strike="noStrike">
              <a:solidFill>
                <a:schemeClr val="lt1"/>
              </a:solidFill>
              <a:latin typeface="Monda"/>
              <a:ea typeface="Monda"/>
              <a:cs typeface="Monda"/>
              <a:sym typeface="Monda"/>
            </a:endParaRPr>
          </a:p>
        </p:txBody>
      </p:sp>
      <p:pic>
        <p:nvPicPr>
          <p:cNvPr id="382" name="Google Shape;382;p14"/>
          <p:cNvPicPr preferRelativeResize="0"/>
          <p:nvPr/>
        </p:nvPicPr>
        <p:blipFill rotWithShape="1">
          <a:blip r:embed="rId3">
            <a:alphaModFix/>
          </a:blip>
          <a:srcRect b="0" l="26268" r="26268"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383" name="Google Shape;383;p14"/>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387" name="Shape 387"/>
        <p:cNvGrpSpPr/>
        <p:nvPr/>
      </p:nvGrpSpPr>
      <p:grpSpPr>
        <a:xfrm>
          <a:off x="0" y="0"/>
          <a:ext cx="0" cy="0"/>
          <a:chOff x="0" y="0"/>
          <a:chExt cx="0" cy="0"/>
        </a:xfrm>
      </p:grpSpPr>
      <p:sp>
        <p:nvSpPr>
          <p:cNvPr id="388" name="Google Shape;388;p15"/>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15"/>
          <p:cNvSpPr txBox="1"/>
          <p:nvPr/>
        </p:nvSpPr>
        <p:spPr>
          <a:xfrm>
            <a:off x="838201" y="365125"/>
            <a:ext cx="6489356" cy="180730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400">
                <a:solidFill>
                  <a:schemeClr val="lt1"/>
                </a:solidFill>
                <a:latin typeface="Monda"/>
                <a:ea typeface="Monda"/>
                <a:cs typeface="Monda"/>
                <a:sym typeface="Monda"/>
              </a:rPr>
              <a:t>BURGLARIES</a:t>
            </a:r>
            <a:endParaRPr b="1" sz="4400" u="none" cap="none" strike="noStrike">
              <a:solidFill>
                <a:schemeClr val="lt1"/>
              </a:solidFill>
              <a:latin typeface="Monda"/>
              <a:ea typeface="Monda"/>
              <a:cs typeface="Monda"/>
              <a:sym typeface="Monda"/>
            </a:endParaRPr>
          </a:p>
        </p:txBody>
      </p:sp>
      <p:sp>
        <p:nvSpPr>
          <p:cNvPr id="390" name="Google Shape;390;p15"/>
          <p:cNvSpPr txBox="1"/>
          <p:nvPr/>
        </p:nvSpPr>
        <p:spPr>
          <a:xfrm>
            <a:off x="838200" y="2333297"/>
            <a:ext cx="5257800" cy="4159578"/>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rgbClr val="F1C502"/>
              </a:buClr>
              <a:buSzPts val="3200"/>
              <a:buFont typeface="Arial"/>
              <a:buChar char="•"/>
            </a:pPr>
            <a:r>
              <a:rPr lang="en-US" sz="3200">
                <a:solidFill>
                  <a:srgbClr val="F1C502"/>
                </a:solidFill>
                <a:latin typeface="Monda"/>
                <a:ea typeface="Monda"/>
                <a:cs typeface="Monda"/>
                <a:sym typeface="Monda"/>
              </a:rPr>
              <a:t>Residential Burglaries </a:t>
            </a:r>
            <a:r>
              <a:rPr lang="en-US" sz="3200">
                <a:solidFill>
                  <a:schemeClr val="lt1"/>
                </a:solidFill>
                <a:latin typeface="Monda"/>
                <a:ea typeface="Monda"/>
                <a:cs typeface="Monda"/>
                <a:sym typeface="Monda"/>
              </a:rPr>
              <a:t>most commonly occur during the day.</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a:p>
            <a:pPr indent="-228600" lvl="0" marL="285750" marR="0" rtl="0" algn="l">
              <a:lnSpc>
                <a:spcPct val="90000"/>
              </a:lnSpc>
              <a:spcBef>
                <a:spcPts val="600"/>
              </a:spcBef>
              <a:spcAft>
                <a:spcPts val="0"/>
              </a:spcAft>
              <a:buClr>
                <a:srgbClr val="F1C502"/>
              </a:buClr>
              <a:buSzPts val="3200"/>
              <a:buFont typeface="Arial"/>
              <a:buChar char="•"/>
            </a:pPr>
            <a:r>
              <a:rPr lang="en-US" sz="3200">
                <a:solidFill>
                  <a:srgbClr val="F1C502"/>
                </a:solidFill>
                <a:latin typeface="Monda"/>
                <a:ea typeface="Monda"/>
                <a:cs typeface="Monda"/>
                <a:sym typeface="Monda"/>
              </a:rPr>
              <a:t>Business Burglaries </a:t>
            </a:r>
            <a:r>
              <a:rPr lang="en-US" sz="3200">
                <a:solidFill>
                  <a:schemeClr val="lt1"/>
                </a:solidFill>
                <a:latin typeface="Monda"/>
                <a:ea typeface="Monda"/>
                <a:cs typeface="Monda"/>
                <a:sym typeface="Monda"/>
              </a:rPr>
              <a:t>most commonly occur after hours. </a:t>
            </a:r>
            <a:endParaRPr/>
          </a:p>
        </p:txBody>
      </p:sp>
      <p:pic>
        <p:nvPicPr>
          <p:cNvPr id="391" name="Google Shape;391;p15"/>
          <p:cNvPicPr preferRelativeResize="0"/>
          <p:nvPr/>
        </p:nvPicPr>
        <p:blipFill rotWithShape="1">
          <a:blip r:embed="rId3">
            <a:alphaModFix/>
          </a:blip>
          <a:srcRect b="0" l="26268" r="26268"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392" name="Google Shape;392;p15"/>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6" name="Shape 396"/>
        <p:cNvGrpSpPr/>
        <p:nvPr/>
      </p:nvGrpSpPr>
      <p:grpSpPr>
        <a:xfrm>
          <a:off x="0" y="0"/>
          <a:ext cx="0" cy="0"/>
          <a:chOff x="0" y="0"/>
          <a:chExt cx="0" cy="0"/>
        </a:xfrm>
      </p:grpSpPr>
      <p:sp>
        <p:nvSpPr>
          <p:cNvPr id="397" name="Google Shape;397;p16"/>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8" name="Google Shape;398;p16"/>
          <p:cNvPicPr preferRelativeResize="0"/>
          <p:nvPr/>
        </p:nvPicPr>
        <p:blipFill rotWithShape="1">
          <a:blip r:embed="rId3">
            <a:alphaModFix amt="35000"/>
          </a:blip>
          <a:srcRect b="9965" l="0" r="0" t="9963"/>
          <a:stretch/>
        </p:blipFill>
        <p:spPr>
          <a:xfrm>
            <a:off x="20" y="10"/>
            <a:ext cx="12191980" cy="6857990"/>
          </a:xfrm>
          <a:prstGeom prst="rect">
            <a:avLst/>
          </a:prstGeom>
          <a:noFill/>
          <a:ln>
            <a:noFill/>
          </a:ln>
        </p:spPr>
      </p:pic>
      <p:sp>
        <p:nvSpPr>
          <p:cNvPr id="399" name="Google Shape;399;p16"/>
          <p:cNvSpPr txBox="1"/>
          <p:nvPr/>
        </p:nvSpPr>
        <p:spPr>
          <a:xfrm>
            <a:off x="806669" y="1592317"/>
            <a:ext cx="6540062" cy="384678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36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4400">
                <a:solidFill>
                  <a:srgbClr val="FFFFFF"/>
                </a:solidFill>
                <a:latin typeface="Monda"/>
                <a:ea typeface="Monda"/>
                <a:cs typeface="Monda"/>
                <a:sym typeface="Monda"/>
              </a:rPr>
              <a:t>Keep your doors and windows </a:t>
            </a:r>
            <a:r>
              <a:rPr b="1" lang="en-US" sz="4400">
                <a:solidFill>
                  <a:srgbClr val="F1C502"/>
                </a:solidFill>
                <a:latin typeface="Monda"/>
                <a:ea typeface="Monda"/>
                <a:cs typeface="Monda"/>
                <a:sym typeface="Monda"/>
              </a:rPr>
              <a:t>locked</a:t>
            </a:r>
            <a:r>
              <a:rPr b="1" lang="en-US" sz="4400">
                <a:solidFill>
                  <a:srgbClr val="FFFFFF"/>
                </a:solidFill>
                <a:latin typeface="Monda"/>
                <a:ea typeface="Monda"/>
                <a:cs typeface="Monda"/>
                <a:sym typeface="Monda"/>
              </a:rPr>
              <a:t> while away from home. </a:t>
            </a:r>
            <a:endParaRPr/>
          </a:p>
          <a:p>
            <a:pPr indent="0" lvl="0" marL="0" marR="0" rtl="0" algn="l">
              <a:lnSpc>
                <a:spcPct val="90000"/>
              </a:lnSpc>
              <a:spcBef>
                <a:spcPts val="600"/>
              </a:spcBef>
              <a:spcAft>
                <a:spcPts val="0"/>
              </a:spcAft>
              <a:buNone/>
            </a:pPr>
            <a:r>
              <a:t/>
            </a:r>
            <a:endParaRPr sz="3200">
              <a:solidFill>
                <a:srgbClr val="FFFFFF"/>
              </a:solidFill>
              <a:latin typeface="Monda"/>
              <a:ea typeface="Monda"/>
              <a:cs typeface="Monda"/>
              <a:sym typeface="Monda"/>
            </a:endParaRPr>
          </a:p>
          <a:p>
            <a:pPr indent="0" lvl="0" marL="57150" marR="0" rtl="0" algn="l">
              <a:lnSpc>
                <a:spcPct val="90000"/>
              </a:lnSpc>
              <a:spcBef>
                <a:spcPts val="600"/>
              </a:spcBef>
              <a:spcAft>
                <a:spcPts val="0"/>
              </a:spcAft>
              <a:buNone/>
            </a:pPr>
            <a:r>
              <a:t/>
            </a:r>
            <a:endParaRPr sz="1800">
              <a:solidFill>
                <a:srgbClr val="FFFFFF"/>
              </a:solidFill>
              <a:latin typeface="Calibri"/>
              <a:ea typeface="Calibri"/>
              <a:cs typeface="Calibri"/>
              <a:sym typeface="Calibri"/>
            </a:endParaRPr>
          </a:p>
        </p:txBody>
      </p:sp>
      <p:pic>
        <p:nvPicPr>
          <p:cNvPr descr="A picture containing shape&#10;&#10;Description automatically generated" id="400" name="Google Shape;400;p16"/>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4" name="Shape 404"/>
        <p:cNvGrpSpPr/>
        <p:nvPr/>
      </p:nvGrpSpPr>
      <p:grpSpPr>
        <a:xfrm>
          <a:off x="0" y="0"/>
          <a:ext cx="0" cy="0"/>
          <a:chOff x="0" y="0"/>
          <a:chExt cx="0" cy="0"/>
        </a:xfrm>
      </p:grpSpPr>
      <p:sp>
        <p:nvSpPr>
          <p:cNvPr id="405" name="Google Shape;405;p17"/>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6" name="Google Shape;406;p17"/>
          <p:cNvPicPr preferRelativeResize="0"/>
          <p:nvPr/>
        </p:nvPicPr>
        <p:blipFill rotWithShape="1">
          <a:blip r:embed="rId3">
            <a:alphaModFix/>
          </a:blip>
          <a:srcRect b="7897" l="0" r="0" t="7897"/>
          <a:stretch/>
        </p:blipFill>
        <p:spPr>
          <a:xfrm>
            <a:off x="20" y="10"/>
            <a:ext cx="12191980" cy="6857990"/>
          </a:xfrm>
          <a:prstGeom prst="rect">
            <a:avLst/>
          </a:prstGeom>
          <a:noFill/>
          <a:ln>
            <a:noFill/>
          </a:ln>
        </p:spPr>
      </p:pic>
      <p:sp>
        <p:nvSpPr>
          <p:cNvPr id="407" name="Google Shape;407;p17"/>
          <p:cNvSpPr/>
          <p:nvPr/>
        </p:nvSpPr>
        <p:spPr>
          <a:xfrm>
            <a:off x="1" y="-204953"/>
            <a:ext cx="3736428" cy="7062953"/>
          </a:xfrm>
          <a:prstGeom prst="rect">
            <a:avLst/>
          </a:prstGeom>
          <a:solidFill>
            <a:schemeClr val="dk1">
              <a:alpha val="3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17"/>
          <p:cNvSpPr txBox="1"/>
          <p:nvPr/>
        </p:nvSpPr>
        <p:spPr>
          <a:xfrm>
            <a:off x="302173" y="1505606"/>
            <a:ext cx="4553607" cy="384678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44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5400">
                <a:solidFill>
                  <a:srgbClr val="FFFFFF"/>
                </a:solidFill>
                <a:latin typeface="Monda"/>
                <a:ea typeface="Monda"/>
                <a:cs typeface="Monda"/>
                <a:sym typeface="Monda"/>
              </a:rPr>
              <a:t>Keep your alarm </a:t>
            </a:r>
            <a:r>
              <a:rPr b="1" lang="en-US" sz="5400">
                <a:solidFill>
                  <a:srgbClr val="F1C502"/>
                </a:solidFill>
                <a:latin typeface="Monda"/>
                <a:ea typeface="Monda"/>
                <a:cs typeface="Monda"/>
                <a:sym typeface="Monda"/>
              </a:rPr>
              <a:t>activated.</a:t>
            </a:r>
            <a:endParaRPr sz="4000">
              <a:solidFill>
                <a:srgbClr val="F1C502"/>
              </a:solidFill>
              <a:latin typeface="Monda"/>
              <a:ea typeface="Monda"/>
              <a:cs typeface="Monda"/>
              <a:sym typeface="Monda"/>
            </a:endParaRPr>
          </a:p>
          <a:p>
            <a:pPr indent="0" lvl="0" marL="57150" marR="0" rtl="0" algn="l">
              <a:lnSpc>
                <a:spcPct val="90000"/>
              </a:lnSpc>
              <a:spcBef>
                <a:spcPts val="600"/>
              </a:spcBef>
              <a:spcAft>
                <a:spcPts val="0"/>
              </a:spcAft>
              <a:buNone/>
            </a:pPr>
            <a:r>
              <a:t/>
            </a:r>
            <a:endParaRPr sz="1800">
              <a:solidFill>
                <a:srgbClr val="FFFFFF"/>
              </a:solidFill>
              <a:latin typeface="Calibri"/>
              <a:ea typeface="Calibri"/>
              <a:cs typeface="Calibri"/>
              <a:sym typeface="Calibri"/>
            </a:endParaRPr>
          </a:p>
        </p:txBody>
      </p:sp>
      <p:pic>
        <p:nvPicPr>
          <p:cNvPr descr="A picture containing shape&#10;&#10;Description automatically generated" id="409" name="Google Shape;409;p17"/>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3" name="Shape 413"/>
        <p:cNvGrpSpPr/>
        <p:nvPr/>
      </p:nvGrpSpPr>
      <p:grpSpPr>
        <a:xfrm>
          <a:off x="0" y="0"/>
          <a:ext cx="0" cy="0"/>
          <a:chOff x="0" y="0"/>
          <a:chExt cx="0" cy="0"/>
        </a:xfrm>
      </p:grpSpPr>
      <p:sp>
        <p:nvSpPr>
          <p:cNvPr id="414" name="Google Shape;414;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5" name="Google Shape;415;p18"/>
          <p:cNvPicPr preferRelativeResize="0"/>
          <p:nvPr/>
        </p:nvPicPr>
        <p:blipFill rotWithShape="1">
          <a:blip r:embed="rId3">
            <a:alphaModFix/>
          </a:blip>
          <a:srcRect b="0" l="0" r="0" t="15414"/>
          <a:stretch/>
        </p:blipFill>
        <p:spPr>
          <a:xfrm>
            <a:off x="20" y="10"/>
            <a:ext cx="12191980" cy="6857990"/>
          </a:xfrm>
          <a:prstGeom prst="rect">
            <a:avLst/>
          </a:prstGeom>
          <a:noFill/>
          <a:ln>
            <a:noFill/>
          </a:ln>
        </p:spPr>
      </p:pic>
      <p:sp>
        <p:nvSpPr>
          <p:cNvPr id="416" name="Google Shape;416;p18"/>
          <p:cNvSpPr/>
          <p:nvPr/>
        </p:nvSpPr>
        <p:spPr>
          <a:xfrm>
            <a:off x="633314" y="1073777"/>
            <a:ext cx="4994062" cy="4412648"/>
          </a:xfrm>
          <a:custGeom>
            <a:rect b="b" l="l" r="r" t="t"/>
            <a:pathLst>
              <a:path extrusionOk="0" h="4412648" w="4994062">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18"/>
          <p:cNvSpPr txBox="1"/>
          <p:nvPr/>
        </p:nvSpPr>
        <p:spPr>
          <a:xfrm>
            <a:off x="1275213" y="2124780"/>
            <a:ext cx="4256716" cy="2634418"/>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US" sz="3100">
                <a:solidFill>
                  <a:schemeClr val="lt1"/>
                </a:solidFill>
                <a:latin typeface="Monda"/>
                <a:ea typeface="Monda"/>
                <a:cs typeface="Monda"/>
                <a:sym typeface="Monda"/>
              </a:rPr>
              <a:t>Consider purchasing </a:t>
            </a:r>
            <a:r>
              <a:rPr b="1" lang="en-US" sz="3100">
                <a:solidFill>
                  <a:srgbClr val="F1C502"/>
                </a:solidFill>
                <a:latin typeface="Monda"/>
                <a:ea typeface="Monda"/>
                <a:cs typeface="Monda"/>
                <a:sym typeface="Monda"/>
              </a:rPr>
              <a:t>surveillance cameras</a:t>
            </a:r>
            <a:r>
              <a:rPr b="1" lang="en-US" sz="3100">
                <a:solidFill>
                  <a:schemeClr val="lt1"/>
                </a:solidFill>
                <a:latin typeface="Monda"/>
                <a:ea typeface="Monda"/>
                <a:cs typeface="Monda"/>
                <a:sym typeface="Monda"/>
              </a:rPr>
              <a:t> (canvassing). </a:t>
            </a:r>
            <a:endParaRPr/>
          </a:p>
          <a:p>
            <a:pPr indent="0" lvl="0" marL="0" marR="0" rtl="0" algn="l">
              <a:lnSpc>
                <a:spcPct val="90000"/>
              </a:lnSpc>
              <a:spcBef>
                <a:spcPts val="600"/>
              </a:spcBef>
              <a:spcAft>
                <a:spcPts val="0"/>
              </a:spcAft>
              <a:buNone/>
            </a:pPr>
            <a:r>
              <a:t/>
            </a:r>
            <a:endParaRPr sz="3100">
              <a:solidFill>
                <a:schemeClr val="lt1"/>
              </a:solidFill>
              <a:latin typeface="Calibri"/>
              <a:ea typeface="Calibri"/>
              <a:cs typeface="Calibri"/>
              <a:sym typeface="Calibri"/>
            </a:endParaRPr>
          </a:p>
          <a:p>
            <a:pPr indent="0" lvl="0" marL="57150" marR="0" rtl="0" algn="l">
              <a:lnSpc>
                <a:spcPct val="90000"/>
              </a:lnSpc>
              <a:spcBef>
                <a:spcPts val="600"/>
              </a:spcBef>
              <a:spcAft>
                <a:spcPts val="0"/>
              </a:spcAft>
              <a:buNone/>
            </a:pPr>
            <a:r>
              <a:t/>
            </a:r>
            <a:endParaRPr sz="3100">
              <a:solidFill>
                <a:schemeClr val="lt1"/>
              </a:solidFill>
              <a:latin typeface="Calibri"/>
              <a:ea typeface="Calibri"/>
              <a:cs typeface="Calibri"/>
              <a:sym typeface="Calibri"/>
            </a:endParaRPr>
          </a:p>
        </p:txBody>
      </p:sp>
      <p:sp>
        <p:nvSpPr>
          <p:cNvPr id="418" name="Google Shape;418;p18"/>
          <p:cNvSpPr/>
          <p:nvPr/>
        </p:nvSpPr>
        <p:spPr>
          <a:xfrm>
            <a:off x="5188959" y="1127731"/>
            <a:ext cx="2143461" cy="1877400"/>
          </a:xfrm>
          <a:custGeom>
            <a:rect b="b" l="l" r="r" t="t"/>
            <a:pathLst>
              <a:path extrusionOk="0" h="2651787" w="2991693">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electronics, loudspeaker&#10;&#10;Description automatically generated" id="419" name="Google Shape;419;p18"/>
          <p:cNvPicPr preferRelativeResize="0"/>
          <p:nvPr/>
        </p:nvPicPr>
        <p:blipFill rotWithShape="1">
          <a:blip r:embed="rId4">
            <a:alphaModFix/>
          </a:blip>
          <a:srcRect b="6" l="2401" r="7123" t="0"/>
          <a:stretch/>
        </p:blipFill>
        <p:spPr>
          <a:xfrm>
            <a:off x="5285911" y="1212647"/>
            <a:ext cx="1949559" cy="1707568"/>
          </a:xfrm>
          <a:custGeom>
            <a:rect b="b" l="l" r="r" t="t"/>
            <a:pathLst>
              <a:path extrusionOk="0" h="1707568" w="1949559">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noFill/>
          <a:ln>
            <a:noFill/>
          </a:ln>
        </p:spPr>
      </p:pic>
      <p:sp>
        <p:nvSpPr>
          <p:cNvPr id="420" name="Google Shape;420;p18"/>
          <p:cNvSpPr/>
          <p:nvPr/>
        </p:nvSpPr>
        <p:spPr>
          <a:xfrm>
            <a:off x="3500521" y="4146804"/>
            <a:ext cx="2527006" cy="2213337"/>
          </a:xfrm>
          <a:custGeom>
            <a:rect b="b" l="l" r="r" t="t"/>
            <a:pathLst>
              <a:path extrusionOk="0" h="2651787" w="2991693">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electronics&#10;&#10;Description automatically generated" id="421" name="Google Shape;421;p18"/>
          <p:cNvPicPr preferRelativeResize="0"/>
          <p:nvPr/>
        </p:nvPicPr>
        <p:blipFill rotWithShape="1">
          <a:blip r:embed="rId5">
            <a:alphaModFix/>
          </a:blip>
          <a:srcRect b="3913" l="0" r="-6" t="8492"/>
          <a:stretch/>
        </p:blipFill>
        <p:spPr>
          <a:xfrm>
            <a:off x="3614820" y="4246417"/>
            <a:ext cx="2298408" cy="2013116"/>
          </a:xfrm>
          <a:custGeom>
            <a:rect b="b" l="l" r="r" t="t"/>
            <a:pathLst>
              <a:path extrusionOk="0" h="2013116" w="2298408">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ln>
            <a:noFill/>
          </a:ln>
        </p:spPr>
      </p:pic>
      <p:pic>
        <p:nvPicPr>
          <p:cNvPr descr="A picture containing shape&#10;&#10;Description automatically generated" id="422" name="Google Shape;422;p18"/>
          <p:cNvPicPr preferRelativeResize="0"/>
          <p:nvPr/>
        </p:nvPicPr>
        <p:blipFill rotWithShape="1">
          <a:blip r:embed="rId6">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426" name="Shape 426"/>
        <p:cNvGrpSpPr/>
        <p:nvPr/>
      </p:nvGrpSpPr>
      <p:grpSpPr>
        <a:xfrm>
          <a:off x="0" y="0"/>
          <a:ext cx="0" cy="0"/>
          <a:chOff x="0" y="0"/>
          <a:chExt cx="0" cy="0"/>
        </a:xfrm>
      </p:grpSpPr>
      <p:sp>
        <p:nvSpPr>
          <p:cNvPr id="427" name="Google Shape;427;p19"/>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8" name="Google Shape;428;p19"/>
          <p:cNvPicPr preferRelativeResize="0"/>
          <p:nvPr/>
        </p:nvPicPr>
        <p:blipFill rotWithShape="1">
          <a:blip r:embed="rId3">
            <a:alphaModFix/>
          </a:blip>
          <a:srcRect b="6722" l="0" r="0" t="6723"/>
          <a:stretch/>
        </p:blipFill>
        <p:spPr>
          <a:xfrm>
            <a:off x="0" y="0"/>
            <a:ext cx="12192000" cy="6858001"/>
          </a:xfrm>
          <a:prstGeom prst="rect">
            <a:avLst/>
          </a:prstGeom>
          <a:noFill/>
          <a:ln>
            <a:noFill/>
          </a:ln>
        </p:spPr>
      </p:pic>
      <p:sp>
        <p:nvSpPr>
          <p:cNvPr id="429" name="Google Shape;429;p19"/>
          <p:cNvSpPr/>
          <p:nvPr/>
        </p:nvSpPr>
        <p:spPr>
          <a:xfrm>
            <a:off x="641141" y="-1"/>
            <a:ext cx="4552710" cy="5143714"/>
          </a:xfrm>
          <a:prstGeom prst="rect">
            <a:avLst/>
          </a:prstGeom>
          <a:solidFill>
            <a:schemeClr val="dk1">
              <a:alpha val="3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19"/>
          <p:cNvSpPr txBox="1"/>
          <p:nvPr/>
        </p:nvSpPr>
        <p:spPr>
          <a:xfrm>
            <a:off x="641141" y="1087815"/>
            <a:ext cx="5018680" cy="3846787"/>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None/>
            </a:pPr>
            <a:r>
              <a:t/>
            </a:r>
            <a:endParaRPr sz="44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5400">
                <a:solidFill>
                  <a:srgbClr val="FFFFFF"/>
                </a:solidFill>
                <a:latin typeface="Monda"/>
                <a:ea typeface="Monda"/>
                <a:cs typeface="Monda"/>
                <a:sym typeface="Monda"/>
              </a:rPr>
              <a:t>When you vacation, have your house put on the </a:t>
            </a:r>
            <a:r>
              <a:rPr b="1" lang="en-US" sz="5400">
                <a:solidFill>
                  <a:srgbClr val="F1C502"/>
                </a:solidFill>
                <a:latin typeface="Monda"/>
                <a:ea typeface="Monda"/>
                <a:cs typeface="Monda"/>
                <a:sym typeface="Monda"/>
              </a:rPr>
              <a:t>house watch list. </a:t>
            </a:r>
            <a:endParaRPr sz="4000">
              <a:solidFill>
                <a:srgbClr val="F1C502"/>
              </a:solidFill>
              <a:latin typeface="Monda"/>
              <a:ea typeface="Monda"/>
              <a:cs typeface="Monda"/>
              <a:sym typeface="Monda"/>
            </a:endParaRPr>
          </a:p>
          <a:p>
            <a:pPr indent="0" lvl="0" marL="57150" marR="0" rtl="0" algn="l">
              <a:lnSpc>
                <a:spcPct val="90000"/>
              </a:lnSpc>
              <a:spcBef>
                <a:spcPts val="600"/>
              </a:spcBef>
              <a:spcAft>
                <a:spcPts val="0"/>
              </a:spcAft>
              <a:buNone/>
            </a:pPr>
            <a:r>
              <a:t/>
            </a:r>
            <a:endParaRPr sz="1800">
              <a:solidFill>
                <a:srgbClr val="FFFFFF"/>
              </a:solidFill>
              <a:latin typeface="Calibri"/>
              <a:ea typeface="Calibri"/>
              <a:cs typeface="Calibri"/>
              <a:sym typeface="Calibri"/>
            </a:endParaRPr>
          </a:p>
        </p:txBody>
      </p:sp>
      <p:pic>
        <p:nvPicPr>
          <p:cNvPr descr="Graphical user interface, application&#10;&#10;Description automatically generated" id="431" name="Google Shape;431;p19"/>
          <p:cNvPicPr preferRelativeResize="0"/>
          <p:nvPr/>
        </p:nvPicPr>
        <p:blipFill rotWithShape="1">
          <a:blip r:embed="rId4">
            <a:alphaModFix/>
          </a:blip>
          <a:srcRect b="0" l="0" r="0" t="0"/>
          <a:stretch/>
        </p:blipFill>
        <p:spPr>
          <a:xfrm>
            <a:off x="8692581" y="565800"/>
            <a:ext cx="2788281" cy="5726399"/>
          </a:xfrm>
          <a:prstGeom prst="rect">
            <a:avLst/>
          </a:prstGeom>
          <a:noFill/>
          <a:ln>
            <a:noFill/>
          </a:ln>
        </p:spPr>
      </p:pic>
      <p:pic>
        <p:nvPicPr>
          <p:cNvPr descr="Shape&#10;&#10;Description automatically generated with medium confidence" id="432" name="Google Shape;432;p19"/>
          <p:cNvPicPr preferRelativeResize="0"/>
          <p:nvPr/>
        </p:nvPicPr>
        <p:blipFill rotWithShape="1">
          <a:blip r:embed="rId5">
            <a:alphaModFix/>
          </a:blip>
          <a:srcRect b="0" l="0" r="0" t="0"/>
          <a:stretch/>
        </p:blipFill>
        <p:spPr>
          <a:xfrm flipH="1" rot="2732074">
            <a:off x="10353887" y="3908697"/>
            <a:ext cx="1425875" cy="757235"/>
          </a:xfrm>
          <a:prstGeom prst="rect">
            <a:avLst/>
          </a:prstGeom>
          <a:noFill/>
          <a:ln>
            <a:noFill/>
          </a:ln>
        </p:spPr>
      </p:pic>
      <p:pic>
        <p:nvPicPr>
          <p:cNvPr descr="A picture containing shape&#10;&#10;Description automatically generated" id="433" name="Google Shape;433;p19"/>
          <p:cNvPicPr preferRelativeResize="0"/>
          <p:nvPr/>
        </p:nvPicPr>
        <p:blipFill rotWithShape="1">
          <a:blip r:embed="rId6">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437" name="Shape 437"/>
        <p:cNvGrpSpPr/>
        <p:nvPr/>
      </p:nvGrpSpPr>
      <p:grpSpPr>
        <a:xfrm>
          <a:off x="0" y="0"/>
          <a:ext cx="0" cy="0"/>
          <a:chOff x="0" y="0"/>
          <a:chExt cx="0" cy="0"/>
        </a:xfrm>
      </p:grpSpPr>
      <p:sp>
        <p:nvSpPr>
          <p:cNvPr id="438" name="Google Shape;438;p20"/>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9" name="Google Shape;439;p20"/>
          <p:cNvPicPr preferRelativeResize="0"/>
          <p:nvPr/>
        </p:nvPicPr>
        <p:blipFill rotWithShape="1">
          <a:blip r:embed="rId3">
            <a:alphaModFix/>
          </a:blip>
          <a:srcRect b="12500" l="0" r="0" t="12500"/>
          <a:stretch/>
        </p:blipFill>
        <p:spPr>
          <a:xfrm>
            <a:off x="0" y="0"/>
            <a:ext cx="12192000" cy="6858001"/>
          </a:xfrm>
          <a:prstGeom prst="rect">
            <a:avLst/>
          </a:prstGeom>
          <a:noFill/>
          <a:ln>
            <a:noFill/>
          </a:ln>
        </p:spPr>
      </p:pic>
      <p:sp>
        <p:nvSpPr>
          <p:cNvPr id="440" name="Google Shape;440;p20"/>
          <p:cNvSpPr/>
          <p:nvPr/>
        </p:nvSpPr>
        <p:spPr>
          <a:xfrm>
            <a:off x="0" y="3799490"/>
            <a:ext cx="12192000" cy="3058510"/>
          </a:xfrm>
          <a:prstGeom prst="rect">
            <a:avLst/>
          </a:prstGeom>
          <a:solidFill>
            <a:schemeClr val="dk1">
              <a:alpha val="3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20"/>
          <p:cNvSpPr txBox="1"/>
          <p:nvPr/>
        </p:nvSpPr>
        <p:spPr>
          <a:xfrm>
            <a:off x="599090" y="4004441"/>
            <a:ext cx="8466082" cy="33738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44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5400">
                <a:solidFill>
                  <a:srgbClr val="FFFFFF"/>
                </a:solidFill>
                <a:latin typeface="Monda"/>
                <a:ea typeface="Monda"/>
                <a:cs typeface="Monda"/>
                <a:sym typeface="Monda"/>
              </a:rPr>
              <a:t>Have your mail </a:t>
            </a:r>
            <a:r>
              <a:rPr b="1" lang="en-US" sz="5400">
                <a:solidFill>
                  <a:srgbClr val="F1C502"/>
                </a:solidFill>
                <a:latin typeface="Monda"/>
                <a:ea typeface="Monda"/>
                <a:cs typeface="Monda"/>
                <a:sym typeface="Monda"/>
              </a:rPr>
              <a:t>held </a:t>
            </a:r>
            <a:r>
              <a:rPr b="1" lang="en-US" sz="5400">
                <a:solidFill>
                  <a:srgbClr val="FFFFFF"/>
                </a:solidFill>
                <a:latin typeface="Monda"/>
                <a:ea typeface="Monda"/>
                <a:cs typeface="Monda"/>
                <a:sym typeface="Monda"/>
              </a:rPr>
              <a:t>at the Post Office.</a:t>
            </a:r>
            <a:endParaRPr sz="4000">
              <a:solidFill>
                <a:srgbClr val="F1C502"/>
              </a:solidFill>
              <a:latin typeface="Monda"/>
              <a:ea typeface="Monda"/>
              <a:cs typeface="Monda"/>
              <a:sym typeface="Monda"/>
            </a:endParaRPr>
          </a:p>
          <a:p>
            <a:pPr indent="0" lvl="0" marL="57150" marR="0" rtl="0" algn="l">
              <a:lnSpc>
                <a:spcPct val="90000"/>
              </a:lnSpc>
              <a:spcBef>
                <a:spcPts val="600"/>
              </a:spcBef>
              <a:spcAft>
                <a:spcPts val="0"/>
              </a:spcAft>
              <a:buNone/>
            </a:pPr>
            <a:r>
              <a:t/>
            </a:r>
            <a:endParaRPr sz="1800">
              <a:solidFill>
                <a:srgbClr val="FFFFFF"/>
              </a:solidFill>
              <a:latin typeface="Calibri"/>
              <a:ea typeface="Calibri"/>
              <a:cs typeface="Calibri"/>
              <a:sym typeface="Calibri"/>
            </a:endParaRPr>
          </a:p>
        </p:txBody>
      </p:sp>
      <p:pic>
        <p:nvPicPr>
          <p:cNvPr descr="A picture containing shape&#10;&#10;Description automatically generated" id="442" name="Google Shape;442;p20"/>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A picture containing road, outdoor, street, city&#10;&#10;Description automatically generated" id="277" name="Google Shape;277;p2"/>
          <p:cNvPicPr preferRelativeResize="0"/>
          <p:nvPr/>
        </p:nvPicPr>
        <p:blipFill rotWithShape="1">
          <a:blip r:embed="rId3">
            <a:alphaModFix amt="18000"/>
          </a:blip>
          <a:srcRect b="174" l="0" r="0" t="15449"/>
          <a:stretch/>
        </p:blipFill>
        <p:spPr>
          <a:xfrm>
            <a:off x="0" y="0"/>
            <a:ext cx="12192000" cy="6858000"/>
          </a:xfrm>
          <a:prstGeom prst="rect">
            <a:avLst/>
          </a:prstGeom>
          <a:noFill/>
          <a:ln>
            <a:noFill/>
          </a:ln>
        </p:spPr>
      </p:pic>
      <p:sp>
        <p:nvSpPr>
          <p:cNvPr id="278" name="Google Shape;278;p2"/>
          <p:cNvSpPr txBox="1"/>
          <p:nvPr>
            <p:ph idx="1" type="body"/>
          </p:nvPr>
        </p:nvSpPr>
        <p:spPr>
          <a:xfrm>
            <a:off x="532993" y="2269639"/>
            <a:ext cx="10828626" cy="408671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None/>
            </a:pPr>
            <a:r>
              <a:rPr b="1" lang="en-US" sz="6000">
                <a:latin typeface="Monda"/>
                <a:ea typeface="Monda"/>
                <a:cs typeface="Monda"/>
                <a:sym typeface="Monda"/>
              </a:rPr>
              <a:t>To strengthen our relationship and partnership with the community.</a:t>
            </a:r>
            <a:endParaRPr b="1" sz="6000">
              <a:latin typeface="Monda"/>
              <a:ea typeface="Monda"/>
              <a:cs typeface="Monda"/>
              <a:sym typeface="Monda"/>
            </a:endParaRPr>
          </a:p>
        </p:txBody>
      </p:sp>
      <p:sp>
        <p:nvSpPr>
          <p:cNvPr id="279" name="Google Shape;279;p2"/>
          <p:cNvSpPr txBox="1"/>
          <p:nvPr>
            <p:ph type="title"/>
          </p:nvPr>
        </p:nvSpPr>
        <p:spPr>
          <a:xfrm>
            <a:off x="532993" y="29778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4000"/>
              <a:buFont typeface="Monda"/>
              <a:buNone/>
            </a:pPr>
            <a:r>
              <a:rPr b="1" lang="en-US" sz="4000" u="sng">
                <a:solidFill>
                  <a:srgbClr val="002060"/>
                </a:solidFill>
                <a:latin typeface="Monda"/>
                <a:ea typeface="Monda"/>
                <a:cs typeface="Monda"/>
                <a:sym typeface="Monda"/>
              </a:rPr>
              <a:t>Community Safety Meeting</a:t>
            </a:r>
            <a:br>
              <a:rPr b="1" lang="en-US" sz="4000" u="sng">
                <a:solidFill>
                  <a:srgbClr val="002060"/>
                </a:solidFill>
                <a:latin typeface="Monda"/>
                <a:ea typeface="Monda"/>
                <a:cs typeface="Monda"/>
                <a:sym typeface="Monda"/>
              </a:rPr>
            </a:br>
            <a:r>
              <a:rPr b="1" lang="en-US" sz="4000">
                <a:latin typeface="Monda"/>
                <a:ea typeface="Monda"/>
                <a:cs typeface="Monda"/>
                <a:sym typeface="Monda"/>
              </a:rPr>
              <a:t>OBJECTIVE</a:t>
            </a:r>
            <a:endParaRPr b="1" sz="4000" u="sng">
              <a:latin typeface="Monda"/>
              <a:ea typeface="Monda"/>
              <a:cs typeface="Monda"/>
              <a:sym typeface="Monda"/>
            </a:endParaRPr>
          </a:p>
        </p:txBody>
      </p:sp>
      <p:pic>
        <p:nvPicPr>
          <p:cNvPr descr="A picture containing outdoor, person, night&#10;&#10;Description automatically generated" id="280" name="Google Shape;280;p2"/>
          <p:cNvPicPr preferRelativeResize="0"/>
          <p:nvPr/>
        </p:nvPicPr>
        <p:blipFill rotWithShape="1">
          <a:blip r:embed="rId4">
            <a:alphaModFix/>
          </a:blip>
          <a:srcRect b="0" l="0" r="0" t="0"/>
          <a:stretch/>
        </p:blipFill>
        <p:spPr>
          <a:xfrm>
            <a:off x="9501807" y="-465603"/>
            <a:ext cx="2852341" cy="2852341"/>
          </a:xfrm>
          <a:prstGeom prst="rect">
            <a:avLst/>
          </a:prstGeom>
          <a:noFill/>
          <a:ln>
            <a:noFill/>
          </a:ln>
        </p:spPr>
      </p:pic>
      <p:pic>
        <p:nvPicPr>
          <p:cNvPr descr="A picture containing shape&#10;&#10;Description automatically generated" id="281" name="Google Shape;281;p2"/>
          <p:cNvPicPr preferRelativeResize="0"/>
          <p:nvPr/>
        </p:nvPicPr>
        <p:blipFill rotWithShape="1">
          <a:blip r:embed="rId5">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446" name="Shape 446"/>
        <p:cNvGrpSpPr/>
        <p:nvPr/>
      </p:nvGrpSpPr>
      <p:grpSpPr>
        <a:xfrm>
          <a:off x="0" y="0"/>
          <a:ext cx="0" cy="0"/>
          <a:chOff x="0" y="0"/>
          <a:chExt cx="0" cy="0"/>
        </a:xfrm>
      </p:grpSpPr>
      <p:sp>
        <p:nvSpPr>
          <p:cNvPr id="447" name="Google Shape;447;p21"/>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8" name="Google Shape;448;p21"/>
          <p:cNvPicPr preferRelativeResize="0"/>
          <p:nvPr/>
        </p:nvPicPr>
        <p:blipFill rotWithShape="1">
          <a:blip r:embed="rId3">
            <a:alphaModFix/>
          </a:blip>
          <a:srcRect b="0" l="3472" r="3472" t="0"/>
          <a:stretch/>
        </p:blipFill>
        <p:spPr>
          <a:xfrm>
            <a:off x="0" y="0"/>
            <a:ext cx="12192000" cy="6858001"/>
          </a:xfrm>
          <a:prstGeom prst="rect">
            <a:avLst/>
          </a:prstGeom>
          <a:noFill/>
          <a:ln>
            <a:noFill/>
          </a:ln>
        </p:spPr>
      </p:pic>
      <p:sp>
        <p:nvSpPr>
          <p:cNvPr id="449" name="Google Shape;449;p21"/>
          <p:cNvSpPr txBox="1"/>
          <p:nvPr/>
        </p:nvSpPr>
        <p:spPr>
          <a:xfrm>
            <a:off x="628650" y="3319628"/>
            <a:ext cx="7695543" cy="33738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44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5400">
                <a:solidFill>
                  <a:srgbClr val="FFFFFF"/>
                </a:solidFill>
                <a:latin typeface="Monda"/>
                <a:ea typeface="Monda"/>
                <a:cs typeface="Monda"/>
                <a:sym typeface="Monda"/>
              </a:rPr>
              <a:t>Don’t advertise on </a:t>
            </a:r>
            <a:r>
              <a:rPr b="1" lang="en-US" sz="5400">
                <a:solidFill>
                  <a:srgbClr val="F1C502"/>
                </a:solidFill>
                <a:latin typeface="Monda"/>
                <a:ea typeface="Monda"/>
                <a:cs typeface="Monda"/>
                <a:sym typeface="Monda"/>
              </a:rPr>
              <a:t>Social Media </a:t>
            </a:r>
            <a:r>
              <a:rPr b="1" lang="en-US" sz="5400">
                <a:solidFill>
                  <a:srgbClr val="FFFFFF"/>
                </a:solidFill>
                <a:latin typeface="Monda"/>
                <a:ea typeface="Monda"/>
                <a:cs typeface="Monda"/>
                <a:sym typeface="Monda"/>
              </a:rPr>
              <a:t>that you’ll be gone.</a:t>
            </a:r>
            <a:endParaRPr sz="4000">
              <a:solidFill>
                <a:srgbClr val="F1C502"/>
              </a:solidFill>
              <a:latin typeface="Monda"/>
              <a:ea typeface="Monda"/>
              <a:cs typeface="Monda"/>
              <a:sym typeface="Monda"/>
            </a:endParaRPr>
          </a:p>
          <a:p>
            <a:pPr indent="0" lvl="0" marL="57150" marR="0" rtl="0" algn="l">
              <a:lnSpc>
                <a:spcPct val="90000"/>
              </a:lnSpc>
              <a:spcBef>
                <a:spcPts val="600"/>
              </a:spcBef>
              <a:spcAft>
                <a:spcPts val="0"/>
              </a:spcAft>
              <a:buNone/>
            </a:pPr>
            <a:r>
              <a:t/>
            </a:r>
            <a:endParaRPr sz="1800">
              <a:solidFill>
                <a:srgbClr val="FFFFFF"/>
              </a:solidFill>
              <a:latin typeface="Calibri"/>
              <a:ea typeface="Calibri"/>
              <a:cs typeface="Calibri"/>
              <a:sym typeface="Calibri"/>
            </a:endParaRPr>
          </a:p>
        </p:txBody>
      </p:sp>
      <p:pic>
        <p:nvPicPr>
          <p:cNvPr descr="A picture containing shape&#10;&#10;Description automatically generated" id="450" name="Google Shape;450;p21"/>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454" name="Shape 454"/>
        <p:cNvGrpSpPr/>
        <p:nvPr/>
      </p:nvGrpSpPr>
      <p:grpSpPr>
        <a:xfrm>
          <a:off x="0" y="0"/>
          <a:ext cx="0" cy="0"/>
          <a:chOff x="0" y="0"/>
          <a:chExt cx="0" cy="0"/>
        </a:xfrm>
      </p:grpSpPr>
      <p:sp>
        <p:nvSpPr>
          <p:cNvPr id="455" name="Google Shape;455;p22"/>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6" name="Google Shape;456;p22"/>
          <p:cNvPicPr preferRelativeResize="0"/>
          <p:nvPr/>
        </p:nvPicPr>
        <p:blipFill rotWithShape="1">
          <a:blip r:embed="rId3">
            <a:alphaModFix/>
          </a:blip>
          <a:srcRect b="5363" l="0" r="0" t="5363"/>
          <a:stretch/>
        </p:blipFill>
        <p:spPr>
          <a:xfrm>
            <a:off x="946539" y="1500188"/>
            <a:ext cx="6350397" cy="3572099"/>
          </a:xfrm>
          <a:prstGeom prst="rect">
            <a:avLst/>
          </a:prstGeom>
          <a:noFill/>
          <a:ln>
            <a:noFill/>
          </a:ln>
        </p:spPr>
      </p:pic>
      <p:sp>
        <p:nvSpPr>
          <p:cNvPr id="457" name="Google Shape;457;p22"/>
          <p:cNvSpPr txBox="1"/>
          <p:nvPr/>
        </p:nvSpPr>
        <p:spPr>
          <a:xfrm>
            <a:off x="7735876" y="2175647"/>
            <a:ext cx="4456124" cy="33738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44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5400">
                <a:solidFill>
                  <a:srgbClr val="FFFFFF"/>
                </a:solidFill>
                <a:latin typeface="Monda"/>
                <a:ea typeface="Monda"/>
                <a:cs typeface="Monda"/>
                <a:sym typeface="Monda"/>
              </a:rPr>
              <a:t>Don’t hide your keys.</a:t>
            </a:r>
            <a:endParaRPr sz="4000">
              <a:solidFill>
                <a:srgbClr val="F1C502"/>
              </a:solidFill>
              <a:latin typeface="Monda"/>
              <a:ea typeface="Monda"/>
              <a:cs typeface="Monda"/>
              <a:sym typeface="Monda"/>
            </a:endParaRPr>
          </a:p>
          <a:p>
            <a:pPr indent="0" lvl="0" marL="57150" marR="0" rtl="0" algn="l">
              <a:lnSpc>
                <a:spcPct val="90000"/>
              </a:lnSpc>
              <a:spcBef>
                <a:spcPts val="600"/>
              </a:spcBef>
              <a:spcAft>
                <a:spcPts val="0"/>
              </a:spcAft>
              <a:buNone/>
            </a:pPr>
            <a:r>
              <a:t/>
            </a:r>
            <a:endParaRPr sz="1800">
              <a:solidFill>
                <a:srgbClr val="FFFFFF"/>
              </a:solidFill>
              <a:latin typeface="Calibri"/>
              <a:ea typeface="Calibri"/>
              <a:cs typeface="Calibri"/>
              <a:sym typeface="Calibri"/>
            </a:endParaRPr>
          </a:p>
        </p:txBody>
      </p:sp>
      <p:pic>
        <p:nvPicPr>
          <p:cNvPr descr="A picture containing shape&#10;&#10;Description automatically generated" id="458" name="Google Shape;458;p22"/>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2" name="Shape 462"/>
        <p:cNvGrpSpPr/>
        <p:nvPr/>
      </p:nvGrpSpPr>
      <p:grpSpPr>
        <a:xfrm>
          <a:off x="0" y="0"/>
          <a:ext cx="0" cy="0"/>
          <a:chOff x="0" y="0"/>
          <a:chExt cx="0" cy="0"/>
        </a:xfrm>
      </p:grpSpPr>
      <p:sp>
        <p:nvSpPr>
          <p:cNvPr id="463" name="Google Shape;463;p23"/>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64" name="Google Shape;464;p23"/>
          <p:cNvPicPr preferRelativeResize="0"/>
          <p:nvPr/>
        </p:nvPicPr>
        <p:blipFill rotWithShape="1">
          <a:blip r:embed="rId3">
            <a:alphaModFix/>
          </a:blip>
          <a:srcRect b="4044" l="0" r="0" t="4044"/>
          <a:stretch/>
        </p:blipFill>
        <p:spPr>
          <a:xfrm>
            <a:off x="20" y="10"/>
            <a:ext cx="12191980" cy="6857990"/>
          </a:xfrm>
          <a:prstGeom prst="rect">
            <a:avLst/>
          </a:prstGeom>
          <a:noFill/>
          <a:ln>
            <a:noFill/>
          </a:ln>
        </p:spPr>
      </p:pic>
      <p:sp>
        <p:nvSpPr>
          <p:cNvPr id="465" name="Google Shape;465;p23"/>
          <p:cNvSpPr/>
          <p:nvPr/>
        </p:nvSpPr>
        <p:spPr>
          <a:xfrm>
            <a:off x="3499945" y="4603531"/>
            <a:ext cx="8692054" cy="2254469"/>
          </a:xfrm>
          <a:prstGeom prst="rect">
            <a:avLst/>
          </a:prstGeom>
          <a:solidFill>
            <a:schemeClr val="dk1">
              <a:alpha val="3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66" name="Google Shape;466;p23"/>
          <p:cNvSpPr txBox="1"/>
          <p:nvPr/>
        </p:nvSpPr>
        <p:spPr>
          <a:xfrm>
            <a:off x="3933477" y="4390696"/>
            <a:ext cx="8258503" cy="384678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44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5400">
                <a:solidFill>
                  <a:srgbClr val="FFFFFF"/>
                </a:solidFill>
                <a:latin typeface="Monda"/>
                <a:ea typeface="Monda"/>
                <a:cs typeface="Monda"/>
                <a:sym typeface="Monda"/>
              </a:rPr>
              <a:t>Use </a:t>
            </a:r>
            <a:r>
              <a:rPr b="1" lang="en-US" sz="5400">
                <a:solidFill>
                  <a:srgbClr val="F1C502"/>
                </a:solidFill>
                <a:latin typeface="Monda"/>
                <a:ea typeface="Monda"/>
                <a:cs typeface="Monda"/>
                <a:sym typeface="Monda"/>
              </a:rPr>
              <a:t>exterior lighting </a:t>
            </a:r>
            <a:r>
              <a:rPr b="1" lang="en-US" sz="5400">
                <a:solidFill>
                  <a:srgbClr val="FFFFFF"/>
                </a:solidFill>
                <a:latin typeface="Monda"/>
                <a:ea typeface="Monda"/>
                <a:cs typeface="Monda"/>
                <a:sym typeface="Monda"/>
              </a:rPr>
              <a:t>as a deterrent.</a:t>
            </a:r>
            <a:endParaRPr sz="4000">
              <a:solidFill>
                <a:srgbClr val="F1C502"/>
              </a:solidFill>
              <a:latin typeface="Monda"/>
              <a:ea typeface="Monda"/>
              <a:cs typeface="Monda"/>
              <a:sym typeface="Monda"/>
            </a:endParaRPr>
          </a:p>
          <a:p>
            <a:pPr indent="0" lvl="0" marL="57150" marR="0" rtl="0" algn="l">
              <a:lnSpc>
                <a:spcPct val="90000"/>
              </a:lnSpc>
              <a:spcBef>
                <a:spcPts val="600"/>
              </a:spcBef>
              <a:spcAft>
                <a:spcPts val="0"/>
              </a:spcAft>
              <a:buNone/>
            </a:pPr>
            <a:r>
              <a:t/>
            </a:r>
            <a:endParaRPr sz="1800">
              <a:solidFill>
                <a:srgbClr val="FFFFFF"/>
              </a:solidFill>
              <a:latin typeface="Calibri"/>
              <a:ea typeface="Calibri"/>
              <a:cs typeface="Calibri"/>
              <a:sym typeface="Calibri"/>
            </a:endParaRPr>
          </a:p>
        </p:txBody>
      </p:sp>
      <p:pic>
        <p:nvPicPr>
          <p:cNvPr descr="A picture containing shape&#10;&#10;Description automatically generated" id="467" name="Google Shape;467;p23"/>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471" name="Shape 471"/>
        <p:cNvGrpSpPr/>
        <p:nvPr/>
      </p:nvGrpSpPr>
      <p:grpSpPr>
        <a:xfrm>
          <a:off x="0" y="0"/>
          <a:ext cx="0" cy="0"/>
          <a:chOff x="0" y="0"/>
          <a:chExt cx="0" cy="0"/>
        </a:xfrm>
      </p:grpSpPr>
      <p:sp>
        <p:nvSpPr>
          <p:cNvPr id="472" name="Google Shape;472;p24"/>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24"/>
          <p:cNvSpPr txBox="1"/>
          <p:nvPr/>
        </p:nvSpPr>
        <p:spPr>
          <a:xfrm>
            <a:off x="647408" y="2039816"/>
            <a:ext cx="5289158" cy="27008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600">
                <a:solidFill>
                  <a:schemeClr val="lt1"/>
                </a:solidFill>
                <a:latin typeface="Monda"/>
                <a:ea typeface="Monda"/>
                <a:cs typeface="Monda"/>
                <a:sym typeface="Monda"/>
              </a:rPr>
              <a:t>Consider placing your </a:t>
            </a:r>
            <a:r>
              <a:rPr b="1" lang="en-US" sz="3600">
                <a:solidFill>
                  <a:srgbClr val="F1C502"/>
                </a:solidFill>
                <a:latin typeface="Monda"/>
                <a:ea typeface="Monda"/>
                <a:cs typeface="Monda"/>
                <a:sym typeface="Monda"/>
              </a:rPr>
              <a:t>interior lights </a:t>
            </a:r>
            <a:r>
              <a:rPr b="1" lang="en-US" sz="3600">
                <a:solidFill>
                  <a:schemeClr val="lt1"/>
                </a:solidFill>
                <a:latin typeface="Monda"/>
                <a:ea typeface="Monda"/>
                <a:cs typeface="Monda"/>
                <a:sym typeface="Monda"/>
              </a:rPr>
              <a:t>on a timer to give the impression you’re at home.</a:t>
            </a:r>
            <a:endParaRPr b="1" sz="3600" u="none" cap="none" strike="noStrike">
              <a:solidFill>
                <a:schemeClr val="lt1"/>
              </a:solidFill>
              <a:latin typeface="Monda"/>
              <a:ea typeface="Monda"/>
              <a:cs typeface="Monda"/>
              <a:sym typeface="Monda"/>
            </a:endParaRPr>
          </a:p>
        </p:txBody>
      </p:sp>
      <p:pic>
        <p:nvPicPr>
          <p:cNvPr descr="A picture containing shape&#10;&#10;Description automatically generated" id="474" name="Google Shape;474;p24"/>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descr="A picture containing tree, outdoor&#10;&#10;Description automatically generated" id="475" name="Google Shape;475;p24"/>
          <p:cNvPicPr preferRelativeResize="0"/>
          <p:nvPr/>
        </p:nvPicPr>
        <p:blipFill rotWithShape="1">
          <a:blip r:embed="rId4">
            <a:alphaModFix/>
          </a:blip>
          <a:srcRect b="0" l="0" r="0" t="0"/>
          <a:stretch/>
        </p:blipFill>
        <p:spPr>
          <a:xfrm>
            <a:off x="6839730" y="1829581"/>
            <a:ext cx="4704862" cy="26464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479" name="Shape 479"/>
        <p:cNvGrpSpPr/>
        <p:nvPr/>
      </p:nvGrpSpPr>
      <p:grpSpPr>
        <a:xfrm>
          <a:off x="0" y="0"/>
          <a:ext cx="0" cy="0"/>
          <a:chOff x="0" y="0"/>
          <a:chExt cx="0" cy="0"/>
        </a:xfrm>
      </p:grpSpPr>
      <p:sp>
        <p:nvSpPr>
          <p:cNvPr id="480" name="Google Shape;480;p25"/>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25"/>
          <p:cNvSpPr txBox="1"/>
          <p:nvPr/>
        </p:nvSpPr>
        <p:spPr>
          <a:xfrm>
            <a:off x="0" y="4066736"/>
            <a:ext cx="5289158" cy="27008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600">
                <a:solidFill>
                  <a:schemeClr val="lt1"/>
                </a:solidFill>
                <a:latin typeface="Monda"/>
                <a:ea typeface="Monda"/>
                <a:cs typeface="Monda"/>
                <a:sym typeface="Monda"/>
              </a:rPr>
              <a:t>You know your neighborhood better than anyone.  If you see something that’s not right, call us.</a:t>
            </a:r>
            <a:endParaRPr b="1" sz="3600" u="none" cap="none" strike="noStrike">
              <a:solidFill>
                <a:schemeClr val="lt1"/>
              </a:solidFill>
              <a:latin typeface="Monda"/>
              <a:ea typeface="Monda"/>
              <a:cs typeface="Monda"/>
              <a:sym typeface="Monda"/>
            </a:endParaRPr>
          </a:p>
        </p:txBody>
      </p:sp>
      <p:pic>
        <p:nvPicPr>
          <p:cNvPr descr="A picture containing shape&#10;&#10;Description automatically generated" id="482" name="Google Shape;482;p25"/>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id="483" name="Google Shape;483;p25"/>
          <p:cNvPicPr preferRelativeResize="0"/>
          <p:nvPr/>
        </p:nvPicPr>
        <p:blipFill rotWithShape="1">
          <a:blip r:embed="rId4">
            <a:alphaModFix/>
          </a:blip>
          <a:srcRect b="0" l="0" r="0" t="0"/>
          <a:stretch/>
        </p:blipFill>
        <p:spPr>
          <a:xfrm>
            <a:off x="3485212" y="101365"/>
            <a:ext cx="8563911" cy="45156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487" name="Shape 487"/>
        <p:cNvGrpSpPr/>
        <p:nvPr/>
      </p:nvGrpSpPr>
      <p:grpSpPr>
        <a:xfrm>
          <a:off x="0" y="0"/>
          <a:ext cx="0" cy="0"/>
          <a:chOff x="0" y="0"/>
          <a:chExt cx="0" cy="0"/>
        </a:xfrm>
      </p:grpSpPr>
      <p:sp>
        <p:nvSpPr>
          <p:cNvPr id="488" name="Google Shape;488;p26"/>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26"/>
          <p:cNvSpPr txBox="1"/>
          <p:nvPr/>
        </p:nvSpPr>
        <p:spPr>
          <a:xfrm>
            <a:off x="1238251" y="2525347"/>
            <a:ext cx="6489356" cy="180730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8800">
                <a:solidFill>
                  <a:schemeClr val="lt1"/>
                </a:solidFill>
                <a:latin typeface="Monda"/>
                <a:ea typeface="Monda"/>
                <a:cs typeface="Monda"/>
                <a:sym typeface="Monda"/>
              </a:rPr>
              <a:t>THEFT</a:t>
            </a:r>
            <a:endParaRPr b="1" sz="8800" u="none" cap="none" strike="noStrike">
              <a:solidFill>
                <a:schemeClr val="lt1"/>
              </a:solidFill>
              <a:latin typeface="Monda"/>
              <a:ea typeface="Monda"/>
              <a:cs typeface="Monda"/>
              <a:sym typeface="Monda"/>
            </a:endParaRPr>
          </a:p>
        </p:txBody>
      </p:sp>
      <p:pic>
        <p:nvPicPr>
          <p:cNvPr id="490" name="Google Shape;490;p26"/>
          <p:cNvPicPr preferRelativeResize="0"/>
          <p:nvPr/>
        </p:nvPicPr>
        <p:blipFill rotWithShape="1">
          <a:blip r:embed="rId3">
            <a:alphaModFix/>
          </a:blip>
          <a:srcRect b="10171" l="0" r="0" t="10171"/>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491" name="Google Shape;491;p26"/>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495" name="Shape 495"/>
        <p:cNvGrpSpPr/>
        <p:nvPr/>
      </p:nvGrpSpPr>
      <p:grpSpPr>
        <a:xfrm>
          <a:off x="0" y="0"/>
          <a:ext cx="0" cy="0"/>
          <a:chOff x="0" y="0"/>
          <a:chExt cx="0" cy="0"/>
        </a:xfrm>
      </p:grpSpPr>
      <p:sp>
        <p:nvSpPr>
          <p:cNvPr id="496" name="Google Shape;496;p27"/>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27"/>
          <p:cNvSpPr txBox="1"/>
          <p:nvPr/>
        </p:nvSpPr>
        <p:spPr>
          <a:xfrm>
            <a:off x="462031" y="782638"/>
            <a:ext cx="5962784" cy="5789612"/>
          </a:xfrm>
          <a:prstGeom prst="rect">
            <a:avLst/>
          </a:prstGeom>
          <a:noFill/>
          <a:ln>
            <a:noFill/>
          </a:ln>
        </p:spPr>
        <p:txBody>
          <a:bodyPr anchorCtr="0" anchor="t" bIns="45700" lIns="91425" spcFirstLastPara="1" rIns="91425" wrap="square" tIns="45700">
            <a:normAutofit fontScale="92500" lnSpcReduction="10000"/>
          </a:bodyPr>
          <a:lstStyle/>
          <a:p>
            <a:pPr indent="0" lvl="0" marL="57150" marR="0" rtl="0" algn="l">
              <a:lnSpc>
                <a:spcPct val="90000"/>
              </a:lnSpc>
              <a:spcBef>
                <a:spcPts val="0"/>
              </a:spcBef>
              <a:spcAft>
                <a:spcPts val="0"/>
              </a:spcAft>
              <a:buNone/>
            </a:pPr>
            <a:r>
              <a:rPr b="1" lang="en-US" sz="3200">
                <a:solidFill>
                  <a:schemeClr val="lt1"/>
                </a:solidFill>
                <a:latin typeface="Monda"/>
                <a:ea typeface="Monda"/>
                <a:cs typeface="Monda"/>
                <a:sym typeface="Monda"/>
              </a:rPr>
              <a:t>Mailbox Theft/Fraudulent Checks </a:t>
            </a:r>
            <a:endParaRPr/>
          </a:p>
          <a:p>
            <a:pPr indent="-40640" lvl="0" marL="285750" marR="0" rtl="0" algn="l">
              <a:lnSpc>
                <a:spcPct val="90000"/>
              </a:lnSpc>
              <a:spcBef>
                <a:spcPts val="600"/>
              </a:spcBef>
              <a:spcAft>
                <a:spcPts val="0"/>
              </a:spcAft>
              <a:buClr>
                <a:schemeClr val="dk1"/>
              </a:buClr>
              <a:buSzPct val="100000"/>
              <a:buFont typeface="Arial"/>
              <a:buNone/>
            </a:pPr>
            <a:r>
              <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Don’t mail checks or other sensitive documents via your mailbox or via the large blue exterior Post Office mailboxes.</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Take them inside the Post Office and drop them in the interior drop box. Use gel ink pens to write checks. </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Consider paying bills online.</a:t>
            </a:r>
            <a:endParaRPr/>
          </a:p>
        </p:txBody>
      </p:sp>
      <p:pic>
        <p:nvPicPr>
          <p:cNvPr id="498" name="Google Shape;498;p27"/>
          <p:cNvPicPr preferRelativeResize="0"/>
          <p:nvPr/>
        </p:nvPicPr>
        <p:blipFill rotWithShape="1">
          <a:blip r:embed="rId3">
            <a:alphaModFix/>
          </a:blip>
          <a:srcRect b="0" l="20987" r="20988"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499" name="Google Shape;499;p27"/>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03" name="Shape 503"/>
        <p:cNvGrpSpPr/>
        <p:nvPr/>
      </p:nvGrpSpPr>
      <p:grpSpPr>
        <a:xfrm>
          <a:off x="0" y="0"/>
          <a:ext cx="0" cy="0"/>
          <a:chOff x="0" y="0"/>
          <a:chExt cx="0" cy="0"/>
        </a:xfrm>
      </p:grpSpPr>
      <p:sp>
        <p:nvSpPr>
          <p:cNvPr id="504" name="Google Shape;504;p28"/>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28"/>
          <p:cNvSpPr txBox="1"/>
          <p:nvPr/>
        </p:nvSpPr>
        <p:spPr>
          <a:xfrm>
            <a:off x="5448258" y="970848"/>
            <a:ext cx="5295942" cy="3878469"/>
          </a:xfrm>
          <a:prstGeom prst="rect">
            <a:avLst/>
          </a:prstGeom>
          <a:noFill/>
          <a:ln>
            <a:noFill/>
          </a:ln>
        </p:spPr>
        <p:txBody>
          <a:bodyPr anchorCtr="0" anchor="t" bIns="45700" lIns="91425" spcFirstLastPara="1" rIns="91425" wrap="square" tIns="45700">
            <a:normAutofit fontScale="92500" lnSpcReduction="10000"/>
          </a:bodyPr>
          <a:lstStyle/>
          <a:p>
            <a:pPr indent="0" lvl="0" marL="57150" marR="0" rtl="0" algn="l">
              <a:lnSpc>
                <a:spcPct val="90000"/>
              </a:lnSpc>
              <a:spcBef>
                <a:spcPts val="0"/>
              </a:spcBef>
              <a:spcAft>
                <a:spcPts val="0"/>
              </a:spcAft>
              <a:buNone/>
            </a:pPr>
            <a:r>
              <a:rPr lang="en-US" sz="3200">
                <a:solidFill>
                  <a:schemeClr val="lt1"/>
                </a:solidFill>
                <a:latin typeface="Monda"/>
                <a:ea typeface="Monda"/>
                <a:cs typeface="Monda"/>
                <a:sym typeface="Monda"/>
              </a:rPr>
              <a:t>Keep valuables in a secure location such as a properly</a:t>
            </a:r>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mounted floor safe. </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Consider using a safety deposit box.</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Burglaries are difficult to solve.</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p:txBody>
      </p:sp>
      <p:pic>
        <p:nvPicPr>
          <p:cNvPr descr="A picture containing indoor, box, container, white&#10;&#10;Description automatically generated" id="506" name="Google Shape;506;p28"/>
          <p:cNvPicPr preferRelativeResize="0"/>
          <p:nvPr/>
        </p:nvPicPr>
        <p:blipFill rotWithShape="1">
          <a:blip r:embed="rId3">
            <a:alphaModFix/>
          </a:blip>
          <a:srcRect b="0" l="0" r="0" t="0"/>
          <a:stretch/>
        </p:blipFill>
        <p:spPr>
          <a:xfrm>
            <a:off x="760252" y="1391580"/>
            <a:ext cx="3927754" cy="4389164"/>
          </a:xfrm>
          <a:prstGeom prst="rect">
            <a:avLst/>
          </a:prstGeom>
          <a:noFill/>
          <a:ln>
            <a:noFill/>
          </a:ln>
        </p:spPr>
      </p:pic>
      <p:pic>
        <p:nvPicPr>
          <p:cNvPr descr="A picture containing shape&#10;&#10;Description automatically generated" id="507" name="Google Shape;507;p28"/>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11" name="Shape 511"/>
        <p:cNvGrpSpPr/>
        <p:nvPr/>
      </p:nvGrpSpPr>
      <p:grpSpPr>
        <a:xfrm>
          <a:off x="0" y="0"/>
          <a:ext cx="0" cy="0"/>
          <a:chOff x="0" y="0"/>
          <a:chExt cx="0" cy="0"/>
        </a:xfrm>
      </p:grpSpPr>
      <p:sp>
        <p:nvSpPr>
          <p:cNvPr id="512" name="Google Shape;512;p29"/>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29"/>
          <p:cNvSpPr txBox="1"/>
          <p:nvPr/>
        </p:nvSpPr>
        <p:spPr>
          <a:xfrm>
            <a:off x="4988045" y="1214846"/>
            <a:ext cx="6559522" cy="3874315"/>
          </a:xfrm>
          <a:prstGeom prst="rect">
            <a:avLst/>
          </a:prstGeom>
          <a:noFill/>
          <a:ln>
            <a:noFill/>
          </a:ln>
        </p:spPr>
        <p:txBody>
          <a:bodyPr anchorCtr="0" anchor="t" bIns="45700" lIns="91425" spcFirstLastPara="1" rIns="91425" wrap="square" tIns="45700">
            <a:normAutofit/>
          </a:bodyPr>
          <a:lstStyle/>
          <a:p>
            <a:pPr indent="0" lvl="0" marL="57150" marR="0" rtl="0" algn="l">
              <a:lnSpc>
                <a:spcPct val="90000"/>
              </a:lnSpc>
              <a:spcBef>
                <a:spcPts val="0"/>
              </a:spcBef>
              <a:spcAft>
                <a:spcPts val="0"/>
              </a:spcAft>
              <a:buNone/>
            </a:pPr>
            <a:r>
              <a:rPr lang="en-US" sz="2800">
                <a:solidFill>
                  <a:schemeClr val="lt1"/>
                </a:solidFill>
                <a:latin typeface="Monda"/>
                <a:ea typeface="Monda"/>
                <a:cs typeface="Monda"/>
                <a:sym typeface="Monda"/>
              </a:rPr>
              <a:t>Keep a list of serial numbers for when applicable. </a:t>
            </a:r>
            <a:endParaRPr/>
          </a:p>
          <a:p>
            <a:pPr indent="0" lvl="0" marL="57150" marR="0" rtl="0" algn="l">
              <a:lnSpc>
                <a:spcPct val="90000"/>
              </a:lnSpc>
              <a:spcBef>
                <a:spcPts val="600"/>
              </a:spcBef>
              <a:spcAft>
                <a:spcPts val="0"/>
              </a:spcAft>
              <a:buNone/>
            </a:pPr>
            <a:r>
              <a:t/>
            </a:r>
            <a:endParaRPr sz="28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2800">
                <a:solidFill>
                  <a:schemeClr val="lt1"/>
                </a:solidFill>
                <a:latin typeface="Monda"/>
                <a:ea typeface="Monda"/>
                <a:cs typeface="Monda"/>
                <a:sym typeface="Monda"/>
              </a:rPr>
              <a:t>Keep an inventory of valuables with pictures and descriptions.</a:t>
            </a:r>
            <a:endParaRPr/>
          </a:p>
          <a:p>
            <a:pPr indent="0" lvl="0" marL="57150" marR="0" rtl="0" algn="l">
              <a:lnSpc>
                <a:spcPct val="90000"/>
              </a:lnSpc>
              <a:spcBef>
                <a:spcPts val="600"/>
              </a:spcBef>
              <a:spcAft>
                <a:spcPts val="0"/>
              </a:spcAft>
              <a:buNone/>
            </a:pPr>
            <a:r>
              <a:t/>
            </a:r>
            <a:endParaRPr sz="28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2800">
                <a:solidFill>
                  <a:schemeClr val="lt1"/>
                </a:solidFill>
                <a:latin typeface="Monda"/>
                <a:ea typeface="Monda"/>
                <a:cs typeface="Monda"/>
                <a:sym typeface="Monda"/>
              </a:rPr>
              <a:t>This will help with property recovery following a theft.</a:t>
            </a:r>
            <a:endParaRPr sz="28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t/>
            </a:r>
            <a:endParaRPr sz="24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t/>
            </a:r>
            <a:endParaRPr sz="2400">
              <a:solidFill>
                <a:schemeClr val="lt1"/>
              </a:solidFill>
              <a:latin typeface="Monda"/>
              <a:ea typeface="Monda"/>
              <a:cs typeface="Monda"/>
              <a:sym typeface="Monda"/>
            </a:endParaRPr>
          </a:p>
        </p:txBody>
      </p:sp>
      <p:pic>
        <p:nvPicPr>
          <p:cNvPr descr="A picture containing text, stationary, writing implement, pencil&#10;&#10;Description automatically generated" id="514" name="Google Shape;514;p29"/>
          <p:cNvPicPr preferRelativeResize="0"/>
          <p:nvPr/>
        </p:nvPicPr>
        <p:blipFill rotWithShape="1">
          <a:blip r:embed="rId3">
            <a:alphaModFix/>
          </a:blip>
          <a:srcRect b="0" l="0" r="0" t="0"/>
          <a:stretch/>
        </p:blipFill>
        <p:spPr>
          <a:xfrm>
            <a:off x="830381" y="1900239"/>
            <a:ext cx="3327282" cy="3327282"/>
          </a:xfrm>
          <a:prstGeom prst="rect">
            <a:avLst/>
          </a:prstGeom>
          <a:noFill/>
          <a:ln>
            <a:noFill/>
          </a:ln>
        </p:spPr>
      </p:pic>
      <p:pic>
        <p:nvPicPr>
          <p:cNvPr descr="A picture containing shape&#10;&#10;Description automatically generated" id="515" name="Google Shape;515;p29"/>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19" name="Shape 519"/>
        <p:cNvGrpSpPr/>
        <p:nvPr/>
      </p:nvGrpSpPr>
      <p:grpSpPr>
        <a:xfrm>
          <a:off x="0" y="0"/>
          <a:ext cx="0" cy="0"/>
          <a:chOff x="0" y="0"/>
          <a:chExt cx="0" cy="0"/>
        </a:xfrm>
      </p:grpSpPr>
      <p:sp>
        <p:nvSpPr>
          <p:cNvPr id="520" name="Google Shape;520;p30"/>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30"/>
          <p:cNvSpPr txBox="1"/>
          <p:nvPr/>
        </p:nvSpPr>
        <p:spPr>
          <a:xfrm>
            <a:off x="5164675" y="1371600"/>
            <a:ext cx="6492380" cy="4508047"/>
          </a:xfrm>
          <a:prstGeom prst="rect">
            <a:avLst/>
          </a:prstGeom>
          <a:noFill/>
          <a:ln>
            <a:noFill/>
          </a:ln>
        </p:spPr>
        <p:txBody>
          <a:bodyPr anchorCtr="0" anchor="t" bIns="45700" lIns="91425" spcFirstLastPara="1" rIns="91425" wrap="square" tIns="45700">
            <a:normAutofit lnSpcReduction="10000"/>
          </a:bodyPr>
          <a:lstStyle/>
          <a:p>
            <a:pPr indent="0" lvl="0" marL="57150" marR="0" rtl="0" algn="l">
              <a:lnSpc>
                <a:spcPct val="90000"/>
              </a:lnSpc>
              <a:spcBef>
                <a:spcPts val="0"/>
              </a:spcBef>
              <a:spcAft>
                <a:spcPts val="0"/>
              </a:spcAft>
              <a:buNone/>
            </a:pPr>
            <a:r>
              <a:rPr lang="en-US" sz="3200">
                <a:solidFill>
                  <a:schemeClr val="lt1"/>
                </a:solidFill>
                <a:latin typeface="Monda"/>
                <a:ea typeface="Monda"/>
                <a:cs typeface="Monda"/>
                <a:sym typeface="Monda"/>
              </a:rPr>
              <a:t>Keep financial documents out of plain sight when having others inside your home.</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Limit access to your home, personal information, and property by contract workers. </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a:p>
            <a:pPr indent="0" lvl="0" marL="57150" marR="0" rtl="0" algn="l">
              <a:lnSpc>
                <a:spcPct val="90000"/>
              </a:lnSpc>
              <a:spcBef>
                <a:spcPts val="600"/>
              </a:spcBef>
              <a:spcAft>
                <a:spcPts val="0"/>
              </a:spcAft>
              <a:buNone/>
            </a:pPr>
            <a:r>
              <a:rPr lang="en-US" sz="3200">
                <a:solidFill>
                  <a:schemeClr val="lt1"/>
                </a:solidFill>
                <a:latin typeface="Monda"/>
                <a:ea typeface="Monda"/>
                <a:cs typeface="Monda"/>
                <a:sym typeface="Monda"/>
              </a:rPr>
              <a:t>This also includes caregivers and cleaning services.</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p:txBody>
      </p:sp>
      <p:pic>
        <p:nvPicPr>
          <p:cNvPr descr="Logo, company name&#10;&#10;Description automatically generated" id="522" name="Google Shape;522;p30"/>
          <p:cNvPicPr preferRelativeResize="0"/>
          <p:nvPr/>
        </p:nvPicPr>
        <p:blipFill rotWithShape="1">
          <a:blip r:embed="rId3">
            <a:alphaModFix/>
          </a:blip>
          <a:srcRect b="0" l="0" r="0" t="0"/>
          <a:stretch/>
        </p:blipFill>
        <p:spPr>
          <a:xfrm>
            <a:off x="505278" y="1103314"/>
            <a:ext cx="4127500" cy="4127500"/>
          </a:xfrm>
          <a:prstGeom prst="rect">
            <a:avLst/>
          </a:prstGeom>
          <a:noFill/>
          <a:ln>
            <a:noFill/>
          </a:ln>
        </p:spPr>
      </p:pic>
      <p:pic>
        <p:nvPicPr>
          <p:cNvPr descr="A picture containing shape&#10;&#10;Description automatically generated" id="523" name="Google Shape;523;p30"/>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A picture containing road, outdoor, street, city&#10;&#10;Description automatically generated" id="286" name="Google Shape;286;p3"/>
          <p:cNvPicPr preferRelativeResize="0"/>
          <p:nvPr/>
        </p:nvPicPr>
        <p:blipFill rotWithShape="1">
          <a:blip r:embed="rId3">
            <a:alphaModFix amt="18000"/>
          </a:blip>
          <a:srcRect b="174" l="0" r="0" t="15449"/>
          <a:stretch/>
        </p:blipFill>
        <p:spPr>
          <a:xfrm>
            <a:off x="0" y="0"/>
            <a:ext cx="12192000" cy="6858000"/>
          </a:xfrm>
          <a:prstGeom prst="rect">
            <a:avLst/>
          </a:prstGeom>
          <a:noFill/>
          <a:ln>
            <a:noFill/>
          </a:ln>
        </p:spPr>
      </p:pic>
      <p:sp>
        <p:nvSpPr>
          <p:cNvPr id="287" name="Google Shape;287;p3"/>
          <p:cNvSpPr txBox="1"/>
          <p:nvPr>
            <p:ph idx="1" type="body"/>
          </p:nvPr>
        </p:nvSpPr>
        <p:spPr>
          <a:xfrm>
            <a:off x="532993" y="2269639"/>
            <a:ext cx="10828626" cy="408671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en-US" sz="4400">
                <a:latin typeface="Monda"/>
                <a:ea typeface="Monda"/>
                <a:cs typeface="Monda"/>
                <a:sym typeface="Monda"/>
              </a:rPr>
              <a:t>Our effectiveness directly correlates with quality of the relationship/partnership we have with the community. Together, we can decrease the crime rate and make it an even safer city.</a:t>
            </a:r>
            <a:endParaRPr/>
          </a:p>
        </p:txBody>
      </p:sp>
      <p:sp>
        <p:nvSpPr>
          <p:cNvPr id="288" name="Google Shape;288;p3"/>
          <p:cNvSpPr txBox="1"/>
          <p:nvPr>
            <p:ph type="title"/>
          </p:nvPr>
        </p:nvSpPr>
        <p:spPr>
          <a:xfrm>
            <a:off x="532993" y="29778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4000"/>
              <a:buFont typeface="Monda"/>
              <a:buNone/>
            </a:pPr>
            <a:r>
              <a:rPr b="1" lang="en-US" sz="4000" u="sng">
                <a:solidFill>
                  <a:srgbClr val="002060"/>
                </a:solidFill>
                <a:latin typeface="Monda"/>
                <a:ea typeface="Monda"/>
                <a:cs typeface="Monda"/>
                <a:sym typeface="Monda"/>
              </a:rPr>
              <a:t>Community Safety Meeting</a:t>
            </a:r>
            <a:br>
              <a:rPr b="1" lang="en-US" sz="4000" u="sng">
                <a:solidFill>
                  <a:srgbClr val="002060"/>
                </a:solidFill>
                <a:latin typeface="Monda"/>
                <a:ea typeface="Monda"/>
                <a:cs typeface="Monda"/>
                <a:sym typeface="Monda"/>
              </a:rPr>
            </a:br>
            <a:r>
              <a:rPr b="1" lang="en-US" sz="4000">
                <a:latin typeface="Monda"/>
                <a:ea typeface="Monda"/>
                <a:cs typeface="Monda"/>
                <a:sym typeface="Monda"/>
              </a:rPr>
              <a:t>BECAUSE…</a:t>
            </a:r>
            <a:endParaRPr b="1" sz="4000" u="sng">
              <a:latin typeface="Monda"/>
              <a:ea typeface="Monda"/>
              <a:cs typeface="Monda"/>
              <a:sym typeface="Monda"/>
            </a:endParaRPr>
          </a:p>
        </p:txBody>
      </p:sp>
      <p:pic>
        <p:nvPicPr>
          <p:cNvPr descr="A picture containing outdoor, person, night&#10;&#10;Description automatically generated" id="289" name="Google Shape;289;p3"/>
          <p:cNvPicPr preferRelativeResize="0"/>
          <p:nvPr/>
        </p:nvPicPr>
        <p:blipFill rotWithShape="1">
          <a:blip r:embed="rId4">
            <a:alphaModFix/>
          </a:blip>
          <a:srcRect b="0" l="0" r="0" t="0"/>
          <a:stretch/>
        </p:blipFill>
        <p:spPr>
          <a:xfrm>
            <a:off x="9501807" y="-465603"/>
            <a:ext cx="2852341" cy="2852341"/>
          </a:xfrm>
          <a:prstGeom prst="rect">
            <a:avLst/>
          </a:prstGeom>
          <a:noFill/>
          <a:ln>
            <a:noFill/>
          </a:ln>
        </p:spPr>
      </p:pic>
      <p:pic>
        <p:nvPicPr>
          <p:cNvPr descr="A picture containing shape&#10;&#10;Description automatically generated" id="290" name="Google Shape;290;p3"/>
          <p:cNvPicPr preferRelativeResize="0"/>
          <p:nvPr/>
        </p:nvPicPr>
        <p:blipFill rotWithShape="1">
          <a:blip r:embed="rId5">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27" name="Shape 527"/>
        <p:cNvGrpSpPr/>
        <p:nvPr/>
      </p:nvGrpSpPr>
      <p:grpSpPr>
        <a:xfrm>
          <a:off x="0" y="0"/>
          <a:ext cx="0" cy="0"/>
          <a:chOff x="0" y="0"/>
          <a:chExt cx="0" cy="0"/>
        </a:xfrm>
      </p:grpSpPr>
      <p:sp>
        <p:nvSpPr>
          <p:cNvPr id="528" name="Google Shape;528;p31"/>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31"/>
          <p:cNvSpPr txBox="1"/>
          <p:nvPr/>
        </p:nvSpPr>
        <p:spPr>
          <a:xfrm>
            <a:off x="643943" y="2082616"/>
            <a:ext cx="6528350" cy="3053443"/>
          </a:xfrm>
          <a:prstGeom prst="rect">
            <a:avLst/>
          </a:prstGeom>
          <a:noFill/>
          <a:ln>
            <a:noFill/>
          </a:ln>
        </p:spPr>
        <p:txBody>
          <a:bodyPr anchorCtr="0" anchor="t" bIns="45700" lIns="91425" spcFirstLastPara="1" rIns="91425" wrap="square" tIns="45700">
            <a:normAutofit/>
          </a:bodyPr>
          <a:lstStyle/>
          <a:p>
            <a:pPr indent="0" lvl="0" marL="57150" marR="0" rtl="0" algn="l">
              <a:lnSpc>
                <a:spcPct val="90000"/>
              </a:lnSpc>
              <a:spcBef>
                <a:spcPts val="0"/>
              </a:spcBef>
              <a:spcAft>
                <a:spcPts val="0"/>
              </a:spcAft>
              <a:buNone/>
            </a:pPr>
            <a:r>
              <a:rPr lang="en-US" sz="5400">
                <a:solidFill>
                  <a:schemeClr val="lt1"/>
                </a:solidFill>
                <a:latin typeface="Monda"/>
                <a:ea typeface="Monda"/>
                <a:cs typeface="Monda"/>
                <a:sym typeface="Monda"/>
              </a:rPr>
              <a:t>Don’t leave lawn equipment or bicycles outside.</a:t>
            </a:r>
            <a:endParaRPr/>
          </a:p>
          <a:p>
            <a:pPr indent="0" lvl="0" marL="57150" marR="0" rtl="0" algn="l">
              <a:lnSpc>
                <a:spcPct val="90000"/>
              </a:lnSpc>
              <a:spcBef>
                <a:spcPts val="600"/>
              </a:spcBef>
              <a:spcAft>
                <a:spcPts val="0"/>
              </a:spcAft>
              <a:buNone/>
            </a:pPr>
            <a:r>
              <a:t/>
            </a:r>
            <a:endParaRPr sz="3600">
              <a:solidFill>
                <a:schemeClr val="lt1"/>
              </a:solidFill>
              <a:latin typeface="Monda"/>
              <a:ea typeface="Monda"/>
              <a:cs typeface="Monda"/>
              <a:sym typeface="Monda"/>
            </a:endParaRPr>
          </a:p>
        </p:txBody>
      </p:sp>
      <p:pic>
        <p:nvPicPr>
          <p:cNvPr descr="A picture containing parked, seat&#10;&#10;Description automatically generated" id="530" name="Google Shape;530;p31"/>
          <p:cNvPicPr preferRelativeResize="0"/>
          <p:nvPr/>
        </p:nvPicPr>
        <p:blipFill rotWithShape="1">
          <a:blip r:embed="rId3">
            <a:alphaModFix/>
          </a:blip>
          <a:srcRect b="0" l="0" r="0" t="0"/>
          <a:stretch/>
        </p:blipFill>
        <p:spPr>
          <a:xfrm>
            <a:off x="8337193" y="1569918"/>
            <a:ext cx="3214914" cy="2025452"/>
          </a:xfrm>
          <a:prstGeom prst="rect">
            <a:avLst/>
          </a:prstGeom>
          <a:noFill/>
          <a:ln>
            <a:noFill/>
          </a:ln>
        </p:spPr>
      </p:pic>
      <p:pic>
        <p:nvPicPr>
          <p:cNvPr descr="A picture containing bicycle, transport, red, parked&#10;&#10;Description automatically generated" id="531" name="Google Shape;531;p31"/>
          <p:cNvPicPr preferRelativeResize="0"/>
          <p:nvPr/>
        </p:nvPicPr>
        <p:blipFill rotWithShape="1">
          <a:blip r:embed="rId4">
            <a:alphaModFix/>
          </a:blip>
          <a:srcRect b="0" l="0" r="0" t="0"/>
          <a:stretch/>
        </p:blipFill>
        <p:spPr>
          <a:xfrm>
            <a:off x="6066000" y="4866921"/>
            <a:ext cx="2892346" cy="1779105"/>
          </a:xfrm>
          <a:prstGeom prst="rect">
            <a:avLst/>
          </a:prstGeom>
          <a:noFill/>
          <a:ln>
            <a:noFill/>
          </a:ln>
        </p:spPr>
      </p:pic>
      <p:pic>
        <p:nvPicPr>
          <p:cNvPr descr="A picture containing transport&#10;&#10;Description automatically generated" id="532" name="Google Shape;532;p31"/>
          <p:cNvPicPr preferRelativeResize="0"/>
          <p:nvPr/>
        </p:nvPicPr>
        <p:blipFill rotWithShape="1">
          <a:blip r:embed="rId5">
            <a:alphaModFix/>
          </a:blip>
          <a:srcRect b="0" l="0" r="0" t="0"/>
          <a:stretch/>
        </p:blipFill>
        <p:spPr>
          <a:xfrm>
            <a:off x="8056754" y="3414071"/>
            <a:ext cx="4135246" cy="2905700"/>
          </a:xfrm>
          <a:prstGeom prst="rect">
            <a:avLst/>
          </a:prstGeom>
          <a:noFill/>
          <a:ln>
            <a:noFill/>
          </a:ln>
        </p:spPr>
      </p:pic>
      <p:pic>
        <p:nvPicPr>
          <p:cNvPr descr="A picture containing shape&#10;&#10;Description automatically generated" id="533" name="Google Shape;533;p31"/>
          <p:cNvPicPr preferRelativeResize="0"/>
          <p:nvPr/>
        </p:nvPicPr>
        <p:blipFill rotWithShape="1">
          <a:blip r:embed="rId6">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537" name="Shape 537"/>
        <p:cNvGrpSpPr/>
        <p:nvPr/>
      </p:nvGrpSpPr>
      <p:grpSpPr>
        <a:xfrm>
          <a:off x="0" y="0"/>
          <a:ext cx="0" cy="0"/>
          <a:chOff x="0" y="0"/>
          <a:chExt cx="0" cy="0"/>
        </a:xfrm>
      </p:grpSpPr>
      <p:sp>
        <p:nvSpPr>
          <p:cNvPr id="538" name="Google Shape;538;p32"/>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32"/>
          <p:cNvSpPr txBox="1"/>
          <p:nvPr/>
        </p:nvSpPr>
        <p:spPr>
          <a:xfrm>
            <a:off x="993323" y="2525347"/>
            <a:ext cx="6489356" cy="1807305"/>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l">
              <a:lnSpc>
                <a:spcPct val="90000"/>
              </a:lnSpc>
              <a:spcBef>
                <a:spcPts val="0"/>
              </a:spcBef>
              <a:spcAft>
                <a:spcPts val="0"/>
              </a:spcAft>
              <a:buNone/>
            </a:pPr>
            <a:r>
              <a:rPr b="1" lang="en-US" sz="7200">
                <a:solidFill>
                  <a:schemeClr val="lt1"/>
                </a:solidFill>
                <a:latin typeface="Monda"/>
                <a:ea typeface="Monda"/>
                <a:cs typeface="Monda"/>
                <a:sym typeface="Monda"/>
              </a:rPr>
              <a:t>IDENTITY</a:t>
            </a:r>
            <a:endParaRPr/>
          </a:p>
          <a:p>
            <a:pPr indent="0" lvl="0" marL="0" marR="0" rtl="0" algn="l">
              <a:lnSpc>
                <a:spcPct val="90000"/>
              </a:lnSpc>
              <a:spcBef>
                <a:spcPts val="600"/>
              </a:spcBef>
              <a:spcAft>
                <a:spcPts val="0"/>
              </a:spcAft>
              <a:buNone/>
            </a:pPr>
            <a:r>
              <a:rPr b="1" lang="en-US" sz="7200">
                <a:solidFill>
                  <a:schemeClr val="lt1"/>
                </a:solidFill>
                <a:latin typeface="Monda"/>
                <a:ea typeface="Monda"/>
                <a:cs typeface="Monda"/>
                <a:sym typeface="Monda"/>
              </a:rPr>
              <a:t>THEFT</a:t>
            </a:r>
            <a:endParaRPr b="1" sz="7200" u="none" cap="none" strike="noStrike">
              <a:solidFill>
                <a:schemeClr val="lt1"/>
              </a:solidFill>
              <a:latin typeface="Monda"/>
              <a:ea typeface="Monda"/>
              <a:cs typeface="Monda"/>
              <a:sym typeface="Monda"/>
            </a:endParaRPr>
          </a:p>
        </p:txBody>
      </p:sp>
      <p:pic>
        <p:nvPicPr>
          <p:cNvPr id="540" name="Google Shape;540;p32"/>
          <p:cNvPicPr preferRelativeResize="0"/>
          <p:nvPr/>
        </p:nvPicPr>
        <p:blipFill rotWithShape="1">
          <a:blip r:embed="rId3">
            <a:alphaModFix/>
          </a:blip>
          <a:srcRect b="0" l="24305" r="24304"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541" name="Google Shape;541;p32"/>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545" name="Shape 545"/>
        <p:cNvGrpSpPr/>
        <p:nvPr/>
      </p:nvGrpSpPr>
      <p:grpSpPr>
        <a:xfrm>
          <a:off x="0" y="0"/>
          <a:ext cx="0" cy="0"/>
          <a:chOff x="0" y="0"/>
          <a:chExt cx="0" cy="0"/>
        </a:xfrm>
      </p:grpSpPr>
      <p:sp>
        <p:nvSpPr>
          <p:cNvPr id="546" name="Google Shape;546;p33"/>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33"/>
          <p:cNvSpPr txBox="1"/>
          <p:nvPr/>
        </p:nvSpPr>
        <p:spPr>
          <a:xfrm>
            <a:off x="503331" y="925147"/>
            <a:ext cx="6273026" cy="5606282"/>
          </a:xfrm>
          <a:prstGeom prst="rect">
            <a:avLst/>
          </a:prstGeom>
          <a:noFill/>
          <a:ln>
            <a:noFill/>
          </a:ln>
        </p:spPr>
        <p:txBody>
          <a:bodyPr anchorCtr="0" anchor="ctr" bIns="45700" lIns="91425" spcFirstLastPara="1" rIns="91425" wrap="square" tIns="45700">
            <a:normAutofit fontScale="55000" lnSpcReduction="20000"/>
          </a:bodyPr>
          <a:lstStyle/>
          <a:p>
            <a:pPr indent="0" lvl="0" marL="0" marR="0" rtl="0" algn="l">
              <a:lnSpc>
                <a:spcPct val="90000"/>
              </a:lnSpc>
              <a:spcBef>
                <a:spcPts val="0"/>
              </a:spcBef>
              <a:spcAft>
                <a:spcPts val="0"/>
              </a:spcAft>
              <a:buNone/>
            </a:pPr>
            <a:r>
              <a:rPr b="1" lang="en-US" sz="5900">
                <a:solidFill>
                  <a:schemeClr val="lt1"/>
                </a:solidFill>
                <a:latin typeface="Monda"/>
                <a:ea typeface="Monda"/>
                <a:cs typeface="Monda"/>
                <a:sym typeface="Monda"/>
              </a:rPr>
              <a:t>IDENTITY</a:t>
            </a:r>
            <a:endParaRPr/>
          </a:p>
          <a:p>
            <a:pPr indent="0" lvl="0" marL="0" marR="0" rtl="0" algn="l">
              <a:lnSpc>
                <a:spcPct val="90000"/>
              </a:lnSpc>
              <a:spcBef>
                <a:spcPts val="600"/>
              </a:spcBef>
              <a:spcAft>
                <a:spcPts val="0"/>
              </a:spcAft>
              <a:buNone/>
            </a:pPr>
            <a:r>
              <a:rPr b="1" lang="en-US" sz="5900">
                <a:solidFill>
                  <a:schemeClr val="lt1"/>
                </a:solidFill>
                <a:latin typeface="Monda"/>
                <a:ea typeface="Monda"/>
                <a:cs typeface="Monda"/>
                <a:sym typeface="Monda"/>
              </a:rPr>
              <a:t>THEFT</a:t>
            </a:r>
            <a:endParaRPr/>
          </a:p>
          <a:p>
            <a:pPr indent="0" lvl="0" marL="0" marR="0" rtl="0" algn="l">
              <a:lnSpc>
                <a:spcPct val="90000"/>
              </a:lnSpc>
              <a:spcBef>
                <a:spcPts val="600"/>
              </a:spcBef>
              <a:spcAft>
                <a:spcPts val="0"/>
              </a:spcAft>
              <a:buNone/>
            </a:pPr>
            <a:r>
              <a:t/>
            </a:r>
            <a:endParaRPr b="1" sz="4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rPr b="1" lang="en-US" sz="4800">
                <a:solidFill>
                  <a:schemeClr val="lt1"/>
                </a:solidFill>
                <a:latin typeface="Monda"/>
                <a:ea typeface="Monda"/>
                <a:cs typeface="Monda"/>
                <a:sym typeface="Monda"/>
              </a:rPr>
              <a:t>Chances are high that your personal identifying information has been exposed or stolen already.</a:t>
            </a:r>
            <a:endParaRPr/>
          </a:p>
          <a:p>
            <a:pPr indent="0" lvl="0" marL="0" marR="0" rtl="0" algn="l">
              <a:lnSpc>
                <a:spcPct val="90000"/>
              </a:lnSpc>
              <a:spcBef>
                <a:spcPts val="600"/>
              </a:spcBef>
              <a:spcAft>
                <a:spcPts val="0"/>
              </a:spcAft>
              <a:buNone/>
            </a:pPr>
            <a:r>
              <a:t/>
            </a:r>
            <a:endParaRPr b="1" sz="4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rPr b="1" lang="en-US" sz="4800">
                <a:solidFill>
                  <a:schemeClr val="lt1"/>
                </a:solidFill>
                <a:latin typeface="Monda"/>
                <a:ea typeface="Monda"/>
                <a:cs typeface="Monda"/>
                <a:sym typeface="Monda"/>
              </a:rPr>
              <a:t>143 million Americans had sensitive personal information exposed during a data breach of Equifax in 2017. It’s become a matter of when instead of if your information will be compromised. </a:t>
            </a:r>
            <a:endParaRPr/>
          </a:p>
          <a:p>
            <a:pPr indent="0" lvl="0" marL="0" marR="0" rtl="0" algn="l">
              <a:lnSpc>
                <a:spcPct val="90000"/>
              </a:lnSpc>
              <a:spcBef>
                <a:spcPts val="600"/>
              </a:spcBef>
              <a:spcAft>
                <a:spcPts val="0"/>
              </a:spcAft>
              <a:buNone/>
            </a:pPr>
            <a:r>
              <a:t/>
            </a:r>
            <a:endParaRPr b="1" sz="4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rPr b="1" lang="en-US" sz="4800">
                <a:solidFill>
                  <a:schemeClr val="lt1"/>
                </a:solidFill>
                <a:latin typeface="Monda"/>
                <a:ea typeface="Monda"/>
                <a:cs typeface="Monda"/>
                <a:sym typeface="Monda"/>
              </a:rPr>
              <a:t>However, it’s still important to safeguard our personal information. </a:t>
            </a:r>
            <a:endParaRPr/>
          </a:p>
          <a:p>
            <a:pPr indent="0" lvl="0" marL="0" marR="0" rtl="0" algn="l">
              <a:lnSpc>
                <a:spcPct val="90000"/>
              </a:lnSpc>
              <a:spcBef>
                <a:spcPts val="600"/>
              </a:spcBef>
              <a:spcAft>
                <a:spcPts val="0"/>
              </a:spcAft>
              <a:buNone/>
            </a:pPr>
            <a:r>
              <a:t/>
            </a:r>
            <a:endParaRPr b="1" sz="4800" u="none" cap="none" strike="noStrike">
              <a:solidFill>
                <a:schemeClr val="lt1"/>
              </a:solidFill>
              <a:latin typeface="Monda"/>
              <a:ea typeface="Monda"/>
              <a:cs typeface="Monda"/>
              <a:sym typeface="Monda"/>
            </a:endParaRPr>
          </a:p>
        </p:txBody>
      </p:sp>
      <p:pic>
        <p:nvPicPr>
          <p:cNvPr id="548" name="Google Shape;548;p33"/>
          <p:cNvPicPr preferRelativeResize="0"/>
          <p:nvPr/>
        </p:nvPicPr>
        <p:blipFill rotWithShape="1">
          <a:blip r:embed="rId3">
            <a:alphaModFix/>
          </a:blip>
          <a:srcRect b="0" l="24305" r="24304"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549" name="Google Shape;549;p33"/>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53" name="Shape 553"/>
        <p:cNvGrpSpPr/>
        <p:nvPr/>
      </p:nvGrpSpPr>
      <p:grpSpPr>
        <a:xfrm>
          <a:off x="0" y="0"/>
          <a:ext cx="0" cy="0"/>
          <a:chOff x="0" y="0"/>
          <a:chExt cx="0" cy="0"/>
        </a:xfrm>
      </p:grpSpPr>
      <p:sp>
        <p:nvSpPr>
          <p:cNvPr id="554" name="Google Shape;554;p34"/>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34"/>
          <p:cNvSpPr txBox="1"/>
          <p:nvPr/>
        </p:nvSpPr>
        <p:spPr>
          <a:xfrm>
            <a:off x="5164675" y="2220687"/>
            <a:ext cx="6492380" cy="2922814"/>
          </a:xfrm>
          <a:prstGeom prst="rect">
            <a:avLst/>
          </a:prstGeom>
          <a:noFill/>
          <a:ln>
            <a:noFill/>
          </a:ln>
        </p:spPr>
        <p:txBody>
          <a:bodyPr anchorCtr="0" anchor="t" bIns="45700" lIns="91425" spcFirstLastPara="1" rIns="91425" wrap="square" tIns="45700">
            <a:normAutofit/>
          </a:bodyPr>
          <a:lstStyle/>
          <a:p>
            <a:pPr indent="0" lvl="0" marL="57150" marR="0" rtl="0" algn="l">
              <a:lnSpc>
                <a:spcPct val="90000"/>
              </a:lnSpc>
              <a:spcBef>
                <a:spcPts val="0"/>
              </a:spcBef>
              <a:spcAft>
                <a:spcPts val="0"/>
              </a:spcAft>
              <a:buNone/>
            </a:pPr>
            <a:r>
              <a:rPr lang="en-US" sz="4400">
                <a:solidFill>
                  <a:schemeClr val="lt1"/>
                </a:solidFill>
                <a:latin typeface="Monda"/>
                <a:ea typeface="Monda"/>
                <a:cs typeface="Monda"/>
                <a:sym typeface="Monda"/>
              </a:rPr>
              <a:t>Shred bank statements and credit card statements.</a:t>
            </a:r>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p:txBody>
      </p:sp>
      <p:pic>
        <p:nvPicPr>
          <p:cNvPr id="556" name="Google Shape;556;p34"/>
          <p:cNvPicPr preferRelativeResize="0"/>
          <p:nvPr/>
        </p:nvPicPr>
        <p:blipFill rotWithShape="1">
          <a:blip r:embed="rId3">
            <a:alphaModFix/>
          </a:blip>
          <a:srcRect b="0" l="0" r="0" t="0"/>
          <a:stretch/>
        </p:blipFill>
        <p:spPr>
          <a:xfrm>
            <a:off x="518587" y="1080097"/>
            <a:ext cx="4127500" cy="4127500"/>
          </a:xfrm>
          <a:prstGeom prst="rect">
            <a:avLst/>
          </a:prstGeom>
          <a:noFill/>
          <a:ln>
            <a:noFill/>
          </a:ln>
        </p:spPr>
      </p:pic>
      <p:pic>
        <p:nvPicPr>
          <p:cNvPr descr="A picture containing shape&#10;&#10;Description automatically generated" id="557" name="Google Shape;557;p34"/>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61" name="Shape 561"/>
        <p:cNvGrpSpPr/>
        <p:nvPr/>
      </p:nvGrpSpPr>
      <p:grpSpPr>
        <a:xfrm>
          <a:off x="0" y="0"/>
          <a:ext cx="0" cy="0"/>
          <a:chOff x="0" y="0"/>
          <a:chExt cx="0" cy="0"/>
        </a:xfrm>
      </p:grpSpPr>
      <p:sp>
        <p:nvSpPr>
          <p:cNvPr id="562" name="Google Shape;562;p35"/>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35"/>
          <p:cNvSpPr txBox="1"/>
          <p:nvPr/>
        </p:nvSpPr>
        <p:spPr>
          <a:xfrm>
            <a:off x="4646087" y="2220687"/>
            <a:ext cx="7010968" cy="2922814"/>
          </a:xfrm>
          <a:prstGeom prst="rect">
            <a:avLst/>
          </a:prstGeom>
          <a:noFill/>
          <a:ln>
            <a:noFill/>
          </a:ln>
        </p:spPr>
        <p:txBody>
          <a:bodyPr anchorCtr="0" anchor="t" bIns="45700" lIns="91425" spcFirstLastPara="1" rIns="91425" wrap="square" tIns="45700">
            <a:normAutofit/>
          </a:bodyPr>
          <a:lstStyle/>
          <a:p>
            <a:pPr indent="0" lvl="0" marL="57150" marR="0" rtl="0" algn="l">
              <a:lnSpc>
                <a:spcPct val="90000"/>
              </a:lnSpc>
              <a:spcBef>
                <a:spcPts val="0"/>
              </a:spcBef>
              <a:spcAft>
                <a:spcPts val="0"/>
              </a:spcAft>
              <a:buNone/>
            </a:pPr>
            <a:r>
              <a:rPr lang="en-US" sz="4400">
                <a:solidFill>
                  <a:schemeClr val="lt1"/>
                </a:solidFill>
                <a:latin typeface="Monda"/>
                <a:ea typeface="Monda"/>
                <a:cs typeface="Monda"/>
                <a:sym typeface="Monda"/>
              </a:rPr>
              <a:t>Shred credit card offers and opt out of them by visiting </a:t>
            </a:r>
            <a:r>
              <a:rPr lang="en-US" sz="4400">
                <a:solidFill>
                  <a:srgbClr val="F1C502"/>
                </a:solidFill>
                <a:latin typeface="Monda"/>
                <a:ea typeface="Monda"/>
                <a:cs typeface="Monda"/>
                <a:sym typeface="Monda"/>
              </a:rPr>
              <a:t>www.optoutprescreen.com</a:t>
            </a:r>
            <a:endParaRPr sz="4400">
              <a:solidFill>
                <a:srgbClr val="F1C502"/>
              </a:solidFill>
              <a:latin typeface="Monda"/>
              <a:ea typeface="Monda"/>
              <a:cs typeface="Monda"/>
              <a:sym typeface="Monda"/>
            </a:endParaRPr>
          </a:p>
          <a:p>
            <a:pPr indent="0" lvl="0" marL="57150" marR="0" rtl="0" algn="l">
              <a:lnSpc>
                <a:spcPct val="90000"/>
              </a:lnSpc>
              <a:spcBef>
                <a:spcPts val="600"/>
              </a:spcBef>
              <a:spcAft>
                <a:spcPts val="0"/>
              </a:spcAft>
              <a:buNone/>
            </a:pPr>
            <a:r>
              <a:t/>
            </a:r>
            <a:endParaRPr sz="3200">
              <a:solidFill>
                <a:schemeClr val="lt1"/>
              </a:solidFill>
              <a:latin typeface="Monda"/>
              <a:ea typeface="Monda"/>
              <a:cs typeface="Monda"/>
              <a:sym typeface="Monda"/>
            </a:endParaRPr>
          </a:p>
        </p:txBody>
      </p:sp>
      <p:pic>
        <p:nvPicPr>
          <p:cNvPr id="564" name="Google Shape;564;p35"/>
          <p:cNvPicPr preferRelativeResize="0"/>
          <p:nvPr/>
        </p:nvPicPr>
        <p:blipFill rotWithShape="1">
          <a:blip r:embed="rId3">
            <a:alphaModFix/>
          </a:blip>
          <a:srcRect b="0" l="0" r="0" t="0"/>
          <a:stretch/>
        </p:blipFill>
        <p:spPr>
          <a:xfrm>
            <a:off x="518587" y="2209990"/>
            <a:ext cx="3595603" cy="2191971"/>
          </a:xfrm>
          <a:prstGeom prst="rect">
            <a:avLst/>
          </a:prstGeom>
          <a:noFill/>
          <a:ln>
            <a:noFill/>
          </a:ln>
        </p:spPr>
      </p:pic>
      <p:pic>
        <p:nvPicPr>
          <p:cNvPr descr="A picture containing shape&#10;&#10;Description automatically generated" id="565" name="Google Shape;565;p35"/>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69" name="Shape 569"/>
        <p:cNvGrpSpPr/>
        <p:nvPr/>
      </p:nvGrpSpPr>
      <p:grpSpPr>
        <a:xfrm>
          <a:off x="0" y="0"/>
          <a:ext cx="0" cy="0"/>
          <a:chOff x="0" y="0"/>
          <a:chExt cx="0" cy="0"/>
        </a:xfrm>
      </p:grpSpPr>
      <p:sp>
        <p:nvSpPr>
          <p:cNvPr id="570" name="Google Shape;570;p36"/>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36"/>
          <p:cNvSpPr txBox="1"/>
          <p:nvPr/>
        </p:nvSpPr>
        <p:spPr>
          <a:xfrm>
            <a:off x="4127101" y="1639946"/>
            <a:ext cx="7159208" cy="4163786"/>
          </a:xfrm>
          <a:prstGeom prst="rect">
            <a:avLst/>
          </a:prstGeom>
          <a:noFill/>
          <a:ln>
            <a:noFill/>
          </a:ln>
        </p:spPr>
        <p:txBody>
          <a:bodyPr anchorCtr="0" anchor="t" bIns="45700" lIns="91425" spcFirstLastPara="1" rIns="91425" wrap="square" tIns="45700">
            <a:normAutofit fontScale="92500"/>
          </a:bodyPr>
          <a:lstStyle/>
          <a:p>
            <a:pPr indent="0" lvl="0" marL="0" marR="0" rtl="0" algn="l">
              <a:spcBef>
                <a:spcPts val="0"/>
              </a:spcBef>
              <a:spcAft>
                <a:spcPts val="0"/>
              </a:spcAft>
              <a:buNone/>
            </a:pPr>
            <a:r>
              <a:rPr lang="en-US" sz="4400">
                <a:solidFill>
                  <a:srgbClr val="FFFFFF"/>
                </a:solidFill>
                <a:latin typeface="Monda"/>
                <a:ea typeface="Monda"/>
                <a:cs typeface="Monda"/>
                <a:sym typeface="Monda"/>
              </a:rPr>
              <a:t>Monitor bank accounts for fraudulent transactions. Some</a:t>
            </a:r>
            <a:endParaRPr/>
          </a:p>
          <a:p>
            <a:pPr indent="0" lvl="0" marL="0" marR="0" rtl="0" algn="l">
              <a:spcBef>
                <a:spcPts val="0"/>
              </a:spcBef>
              <a:spcAft>
                <a:spcPts val="0"/>
              </a:spcAft>
              <a:buNone/>
            </a:pPr>
            <a:r>
              <a:rPr lang="en-US" sz="4400">
                <a:solidFill>
                  <a:srgbClr val="FFFFFF"/>
                </a:solidFill>
                <a:latin typeface="Monda"/>
                <a:ea typeface="Monda"/>
                <a:cs typeface="Monda"/>
                <a:sym typeface="Monda"/>
              </a:rPr>
              <a:t>banks have apps you can use to monitor transaction</a:t>
            </a:r>
            <a:endParaRPr/>
          </a:p>
          <a:p>
            <a:pPr indent="0" lvl="0" marL="0" marR="0" rtl="0" algn="l">
              <a:spcBef>
                <a:spcPts val="0"/>
              </a:spcBef>
              <a:spcAft>
                <a:spcPts val="0"/>
              </a:spcAft>
              <a:buNone/>
            </a:pPr>
            <a:r>
              <a:rPr lang="en-US" sz="4400">
                <a:solidFill>
                  <a:srgbClr val="FFFFFF"/>
                </a:solidFill>
                <a:latin typeface="Monda"/>
                <a:ea typeface="Monda"/>
                <a:cs typeface="Monda"/>
                <a:sym typeface="Monda"/>
              </a:rPr>
              <a:t>history, cancel a stolen debit card and request a new one.</a:t>
            </a:r>
            <a:endParaRPr/>
          </a:p>
          <a:p>
            <a:pPr indent="0" lvl="0" marL="57150" marR="0" rtl="0" algn="l">
              <a:lnSpc>
                <a:spcPct val="90000"/>
              </a:lnSpc>
              <a:spcBef>
                <a:spcPts val="0"/>
              </a:spcBef>
              <a:spcAft>
                <a:spcPts val="0"/>
              </a:spcAft>
              <a:buNone/>
            </a:pPr>
            <a:r>
              <a:t/>
            </a:r>
            <a:endParaRPr sz="3200">
              <a:solidFill>
                <a:schemeClr val="lt1"/>
              </a:solidFill>
              <a:latin typeface="Monda"/>
              <a:ea typeface="Monda"/>
              <a:cs typeface="Monda"/>
              <a:sym typeface="Monda"/>
            </a:endParaRPr>
          </a:p>
        </p:txBody>
      </p:sp>
      <p:pic>
        <p:nvPicPr>
          <p:cNvPr descr="Icon&#10;&#10;Description automatically generated" id="572" name="Google Shape;572;p36"/>
          <p:cNvPicPr preferRelativeResize="0"/>
          <p:nvPr/>
        </p:nvPicPr>
        <p:blipFill rotWithShape="1">
          <a:blip r:embed="rId3">
            <a:alphaModFix/>
          </a:blip>
          <a:srcRect b="0" l="0" r="0" t="0"/>
          <a:stretch/>
        </p:blipFill>
        <p:spPr>
          <a:xfrm>
            <a:off x="695039" y="2353328"/>
            <a:ext cx="2737023" cy="2737023"/>
          </a:xfrm>
          <a:prstGeom prst="rect">
            <a:avLst/>
          </a:prstGeom>
          <a:noFill/>
          <a:ln>
            <a:noFill/>
          </a:ln>
        </p:spPr>
      </p:pic>
      <p:pic>
        <p:nvPicPr>
          <p:cNvPr descr="A picture containing shape&#10;&#10;Description automatically generated" id="573" name="Google Shape;573;p36"/>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577" name="Shape 577"/>
        <p:cNvGrpSpPr/>
        <p:nvPr/>
      </p:nvGrpSpPr>
      <p:grpSpPr>
        <a:xfrm>
          <a:off x="0" y="0"/>
          <a:ext cx="0" cy="0"/>
          <a:chOff x="0" y="0"/>
          <a:chExt cx="0" cy="0"/>
        </a:xfrm>
      </p:grpSpPr>
      <p:sp>
        <p:nvSpPr>
          <p:cNvPr id="578" name="Google Shape;578;p37"/>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37"/>
          <p:cNvSpPr txBox="1"/>
          <p:nvPr/>
        </p:nvSpPr>
        <p:spPr>
          <a:xfrm>
            <a:off x="3674850" y="763897"/>
            <a:ext cx="8047293" cy="5330203"/>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spcBef>
                <a:spcPts val="0"/>
              </a:spcBef>
              <a:spcAft>
                <a:spcPts val="0"/>
              </a:spcAft>
              <a:buNone/>
            </a:pPr>
            <a:r>
              <a:rPr lang="en-US" sz="4400">
                <a:solidFill>
                  <a:srgbClr val="FFFFFF"/>
                </a:solidFill>
                <a:latin typeface="Monda"/>
                <a:ea typeface="Monda"/>
                <a:cs typeface="Monda"/>
                <a:sym typeface="Monda"/>
              </a:rPr>
              <a:t>Use credit cards at restaurants and gas pumps as opposed to debit cards.</a:t>
            </a:r>
            <a:endParaRPr/>
          </a:p>
          <a:p>
            <a:pPr indent="-375920" lvl="0" marL="571500" marR="0" rtl="0" algn="l">
              <a:spcBef>
                <a:spcPts val="0"/>
              </a:spcBef>
              <a:spcAft>
                <a:spcPts val="0"/>
              </a:spcAft>
              <a:buClr>
                <a:schemeClr val="dk1"/>
              </a:buClr>
              <a:buSzPct val="100000"/>
              <a:buFont typeface="Arial"/>
              <a:buNone/>
            </a:pPr>
            <a:r>
              <a:t/>
            </a:r>
            <a:endParaRPr sz="4400">
              <a:solidFill>
                <a:srgbClr val="FFFFFF"/>
              </a:solidFill>
              <a:latin typeface="Monda"/>
              <a:ea typeface="Monda"/>
              <a:cs typeface="Monda"/>
              <a:sym typeface="Monda"/>
            </a:endParaRPr>
          </a:p>
          <a:p>
            <a:pPr indent="0" lvl="0" marL="0" marR="0" rtl="0" algn="l">
              <a:spcBef>
                <a:spcPts val="0"/>
              </a:spcBef>
              <a:spcAft>
                <a:spcPts val="0"/>
              </a:spcAft>
              <a:buNone/>
            </a:pPr>
            <a:r>
              <a:rPr lang="en-US" sz="4400">
                <a:solidFill>
                  <a:srgbClr val="FFFFFF"/>
                </a:solidFill>
                <a:latin typeface="Monda"/>
                <a:ea typeface="Monda"/>
                <a:cs typeface="Monda"/>
                <a:sym typeface="Monda"/>
              </a:rPr>
              <a:t>Check your credit report at least once per year by visiting </a:t>
            </a:r>
            <a:r>
              <a:rPr lang="en-US" sz="4400" u="sng">
                <a:solidFill>
                  <a:srgbClr val="FFFFFF"/>
                </a:solidFill>
                <a:latin typeface="Monda"/>
                <a:ea typeface="Monda"/>
                <a:cs typeface="Monda"/>
                <a:sym typeface="Monda"/>
                <a:hlinkClick r:id="rId3">
                  <a:extLst>
                    <a:ext uri="{A12FA001-AC4F-418D-AE19-62706E023703}">
                      <ahyp:hlinkClr val="tx"/>
                    </a:ext>
                  </a:extLst>
                </a:hlinkClick>
              </a:rPr>
              <a:t>www.annualcreditreport.com</a:t>
            </a:r>
            <a:r>
              <a:rPr lang="en-US" sz="4400">
                <a:solidFill>
                  <a:srgbClr val="FFFFFF"/>
                </a:solidFill>
                <a:latin typeface="Monda"/>
                <a:ea typeface="Monda"/>
                <a:cs typeface="Monda"/>
                <a:sym typeface="Monda"/>
              </a:rPr>
              <a:t>.</a:t>
            </a:r>
            <a:endParaRPr/>
          </a:p>
          <a:p>
            <a:pPr indent="-375920" lvl="0" marL="571500" marR="0" rtl="0" algn="l">
              <a:spcBef>
                <a:spcPts val="0"/>
              </a:spcBef>
              <a:spcAft>
                <a:spcPts val="0"/>
              </a:spcAft>
              <a:buClr>
                <a:schemeClr val="dk1"/>
              </a:buClr>
              <a:buSzPct val="100000"/>
              <a:buFont typeface="Arial"/>
              <a:buNone/>
            </a:pPr>
            <a:r>
              <a:t/>
            </a:r>
            <a:endParaRPr sz="4400">
              <a:solidFill>
                <a:srgbClr val="FFFFFF"/>
              </a:solidFill>
              <a:latin typeface="Monda"/>
              <a:ea typeface="Monda"/>
              <a:cs typeface="Monda"/>
              <a:sym typeface="Monda"/>
            </a:endParaRPr>
          </a:p>
          <a:p>
            <a:pPr indent="0" lvl="0" marL="0" marR="0" rtl="0" algn="l">
              <a:spcBef>
                <a:spcPts val="0"/>
              </a:spcBef>
              <a:spcAft>
                <a:spcPts val="0"/>
              </a:spcAft>
              <a:buNone/>
            </a:pPr>
            <a:r>
              <a:rPr lang="en-US" sz="4400">
                <a:solidFill>
                  <a:srgbClr val="FFFFFF"/>
                </a:solidFill>
                <a:latin typeface="Monda"/>
                <a:ea typeface="Monda"/>
                <a:cs typeface="Monda"/>
                <a:sym typeface="Monda"/>
              </a:rPr>
              <a:t>Only shop online with companies you know.</a:t>
            </a:r>
            <a:endParaRPr/>
          </a:p>
          <a:p>
            <a:pPr indent="-375920" lvl="0" marL="571500" marR="0" rtl="0" algn="l">
              <a:spcBef>
                <a:spcPts val="0"/>
              </a:spcBef>
              <a:spcAft>
                <a:spcPts val="0"/>
              </a:spcAft>
              <a:buClr>
                <a:schemeClr val="dk1"/>
              </a:buClr>
              <a:buSzPct val="100000"/>
              <a:buFont typeface="Arial"/>
              <a:buNone/>
            </a:pPr>
            <a:r>
              <a:t/>
            </a:r>
            <a:endParaRPr sz="4400">
              <a:solidFill>
                <a:srgbClr val="FFFFFF"/>
              </a:solidFill>
              <a:latin typeface="Monda"/>
              <a:ea typeface="Monda"/>
              <a:cs typeface="Monda"/>
              <a:sym typeface="Monda"/>
            </a:endParaRPr>
          </a:p>
          <a:p>
            <a:pPr indent="0" lvl="0" marL="0" marR="0" rtl="0" algn="l">
              <a:spcBef>
                <a:spcPts val="0"/>
              </a:spcBef>
              <a:spcAft>
                <a:spcPts val="0"/>
              </a:spcAft>
              <a:buNone/>
            </a:pPr>
            <a:r>
              <a:rPr lang="en-US" sz="4400">
                <a:solidFill>
                  <a:srgbClr val="FFFFFF"/>
                </a:solidFill>
                <a:latin typeface="Monda"/>
                <a:ea typeface="Monda"/>
                <a:cs typeface="Monda"/>
                <a:sym typeface="Monda"/>
              </a:rPr>
              <a:t>Keep personal information private and passwords secure.</a:t>
            </a:r>
            <a:endParaRPr/>
          </a:p>
          <a:p>
            <a:pPr indent="0" lvl="0" marL="0" marR="0" rtl="0" algn="l">
              <a:spcBef>
                <a:spcPts val="0"/>
              </a:spcBef>
              <a:spcAft>
                <a:spcPts val="0"/>
              </a:spcAft>
              <a:buNone/>
            </a:pPr>
            <a:r>
              <a:t/>
            </a:r>
            <a:endParaRPr sz="4400">
              <a:solidFill>
                <a:srgbClr val="FFFFFF"/>
              </a:solidFill>
              <a:latin typeface="Monda"/>
              <a:ea typeface="Monda"/>
              <a:cs typeface="Monda"/>
              <a:sym typeface="Monda"/>
            </a:endParaRPr>
          </a:p>
          <a:p>
            <a:pPr indent="0" lvl="0" marL="0" marR="0" rtl="0" algn="l">
              <a:spcBef>
                <a:spcPts val="0"/>
              </a:spcBef>
              <a:spcAft>
                <a:spcPts val="0"/>
              </a:spcAft>
              <a:buNone/>
            </a:pPr>
            <a:r>
              <a:rPr lang="en-US" sz="4400">
                <a:solidFill>
                  <a:schemeClr val="lt1"/>
                </a:solidFill>
                <a:latin typeface="Monda"/>
                <a:ea typeface="Monda"/>
                <a:cs typeface="Monda"/>
                <a:sym typeface="Monda"/>
              </a:rPr>
              <a:t>Use two-factor and multi-factor authorization whenever possible.</a:t>
            </a:r>
            <a:br>
              <a:rPr lang="en-US" sz="3200">
                <a:solidFill>
                  <a:schemeClr val="lt1"/>
                </a:solidFill>
                <a:latin typeface="Monda"/>
                <a:ea typeface="Monda"/>
                <a:cs typeface="Monda"/>
                <a:sym typeface="Monda"/>
              </a:rPr>
            </a:br>
            <a:endParaRPr sz="3200">
              <a:solidFill>
                <a:schemeClr val="lt1"/>
              </a:solidFill>
              <a:latin typeface="Monda"/>
              <a:ea typeface="Monda"/>
              <a:cs typeface="Monda"/>
              <a:sym typeface="Monda"/>
            </a:endParaRPr>
          </a:p>
        </p:txBody>
      </p:sp>
      <p:pic>
        <p:nvPicPr>
          <p:cNvPr id="580" name="Google Shape;580;p37"/>
          <p:cNvPicPr preferRelativeResize="0"/>
          <p:nvPr/>
        </p:nvPicPr>
        <p:blipFill rotWithShape="1">
          <a:blip r:embed="rId4">
            <a:alphaModFix/>
          </a:blip>
          <a:srcRect b="0" l="0" r="0" t="0"/>
          <a:stretch/>
        </p:blipFill>
        <p:spPr>
          <a:xfrm>
            <a:off x="0" y="1175657"/>
            <a:ext cx="4841882" cy="3631411"/>
          </a:xfrm>
          <a:prstGeom prst="rect">
            <a:avLst/>
          </a:prstGeom>
          <a:noFill/>
          <a:ln>
            <a:noFill/>
          </a:ln>
        </p:spPr>
      </p:pic>
      <p:pic>
        <p:nvPicPr>
          <p:cNvPr descr="A picture containing shape&#10;&#10;Description automatically generated" id="581" name="Google Shape;581;p37"/>
          <p:cNvPicPr preferRelativeResize="0"/>
          <p:nvPr/>
        </p:nvPicPr>
        <p:blipFill rotWithShape="1">
          <a:blip r:embed="rId5">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585" name="Shape 585"/>
        <p:cNvGrpSpPr/>
        <p:nvPr/>
      </p:nvGrpSpPr>
      <p:grpSpPr>
        <a:xfrm>
          <a:off x="0" y="0"/>
          <a:ext cx="0" cy="0"/>
          <a:chOff x="0" y="0"/>
          <a:chExt cx="0" cy="0"/>
        </a:xfrm>
      </p:grpSpPr>
      <p:sp>
        <p:nvSpPr>
          <p:cNvPr id="586" name="Google Shape;586;p38"/>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38"/>
          <p:cNvSpPr txBox="1"/>
          <p:nvPr/>
        </p:nvSpPr>
        <p:spPr>
          <a:xfrm>
            <a:off x="993323" y="2525347"/>
            <a:ext cx="4003220" cy="1807305"/>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l">
              <a:lnSpc>
                <a:spcPct val="90000"/>
              </a:lnSpc>
              <a:spcBef>
                <a:spcPts val="0"/>
              </a:spcBef>
              <a:spcAft>
                <a:spcPts val="0"/>
              </a:spcAft>
              <a:buNone/>
            </a:pPr>
            <a:r>
              <a:rPr b="1" lang="en-US" sz="7200">
                <a:solidFill>
                  <a:schemeClr val="lt1"/>
                </a:solidFill>
                <a:latin typeface="Monda"/>
                <a:ea typeface="Monda"/>
                <a:cs typeface="Monda"/>
                <a:sym typeface="Monda"/>
              </a:rPr>
              <a:t>Scams / Phishing</a:t>
            </a:r>
            <a:endParaRPr b="1" sz="7200" u="none" cap="none" strike="noStrike">
              <a:solidFill>
                <a:schemeClr val="lt1"/>
              </a:solidFill>
              <a:latin typeface="Monda"/>
              <a:ea typeface="Monda"/>
              <a:cs typeface="Monda"/>
              <a:sym typeface="Monda"/>
            </a:endParaRPr>
          </a:p>
        </p:txBody>
      </p:sp>
      <p:pic>
        <p:nvPicPr>
          <p:cNvPr id="588" name="Google Shape;588;p38"/>
          <p:cNvPicPr preferRelativeResize="0"/>
          <p:nvPr/>
        </p:nvPicPr>
        <p:blipFill rotWithShape="1">
          <a:blip r:embed="rId3">
            <a:alphaModFix/>
          </a:blip>
          <a:srcRect b="0" l="25546" r="25546"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589" name="Google Shape;589;p38"/>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593" name="Shape 593"/>
        <p:cNvGrpSpPr/>
        <p:nvPr/>
      </p:nvGrpSpPr>
      <p:grpSpPr>
        <a:xfrm>
          <a:off x="0" y="0"/>
          <a:ext cx="0" cy="0"/>
          <a:chOff x="0" y="0"/>
          <a:chExt cx="0" cy="0"/>
        </a:xfrm>
      </p:grpSpPr>
      <p:sp>
        <p:nvSpPr>
          <p:cNvPr id="594" name="Google Shape;594;p39"/>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5" name="Google Shape;595;p39"/>
          <p:cNvSpPr txBox="1"/>
          <p:nvPr/>
        </p:nvSpPr>
        <p:spPr>
          <a:xfrm>
            <a:off x="689718" y="4327885"/>
            <a:ext cx="10809516" cy="180730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200">
                <a:solidFill>
                  <a:srgbClr val="F1C502"/>
                </a:solidFill>
                <a:latin typeface="Monda"/>
                <a:ea typeface="Monda"/>
                <a:cs typeface="Monda"/>
                <a:sym typeface="Monda"/>
              </a:rPr>
              <a:t>Phishing</a:t>
            </a:r>
            <a:r>
              <a:rPr b="1" lang="en-US" sz="3200">
                <a:solidFill>
                  <a:schemeClr val="lt1"/>
                </a:solidFill>
                <a:latin typeface="Monda"/>
                <a:ea typeface="Monda"/>
                <a:cs typeface="Monda"/>
                <a:sym typeface="Monda"/>
              </a:rPr>
              <a:t> is when someone pretends to be someone they’re not in order to get your personal / account information. </a:t>
            </a:r>
            <a:endParaRPr b="1" sz="3200" u="none" cap="none" strike="noStrike">
              <a:solidFill>
                <a:schemeClr val="lt1"/>
              </a:solidFill>
              <a:latin typeface="Monda"/>
              <a:ea typeface="Monda"/>
              <a:cs typeface="Monda"/>
              <a:sym typeface="Monda"/>
            </a:endParaRPr>
          </a:p>
        </p:txBody>
      </p:sp>
      <p:pic>
        <p:nvPicPr>
          <p:cNvPr descr="A picture containing text, electronics, computer&#10;&#10;Description automatically generated" id="596" name="Google Shape;596;p39"/>
          <p:cNvPicPr preferRelativeResize="0"/>
          <p:nvPr/>
        </p:nvPicPr>
        <p:blipFill rotWithShape="1">
          <a:blip r:embed="rId3">
            <a:alphaModFix/>
          </a:blip>
          <a:srcRect b="0" l="0" r="0" t="0"/>
          <a:stretch/>
        </p:blipFill>
        <p:spPr>
          <a:xfrm>
            <a:off x="1596116" y="946116"/>
            <a:ext cx="4226381" cy="3167998"/>
          </a:xfrm>
          <a:prstGeom prst="rect">
            <a:avLst/>
          </a:prstGeom>
          <a:noFill/>
          <a:ln>
            <a:noFill/>
          </a:ln>
        </p:spPr>
      </p:pic>
      <p:pic>
        <p:nvPicPr>
          <p:cNvPr descr="Icon&#10;&#10;Description automatically generated" id="597" name="Google Shape;597;p39"/>
          <p:cNvPicPr preferRelativeResize="0"/>
          <p:nvPr/>
        </p:nvPicPr>
        <p:blipFill rotWithShape="1">
          <a:blip r:embed="rId4">
            <a:alphaModFix/>
          </a:blip>
          <a:srcRect b="0" l="0" r="0" t="0"/>
          <a:stretch/>
        </p:blipFill>
        <p:spPr>
          <a:xfrm>
            <a:off x="7418613" y="739542"/>
            <a:ext cx="3374572" cy="3374572"/>
          </a:xfrm>
          <a:prstGeom prst="rect">
            <a:avLst/>
          </a:prstGeom>
          <a:noFill/>
          <a:ln>
            <a:noFill/>
          </a:ln>
        </p:spPr>
      </p:pic>
      <p:pic>
        <p:nvPicPr>
          <p:cNvPr descr="A picture containing shape&#10;&#10;Description automatically generated" id="598" name="Google Shape;598;p39"/>
          <p:cNvPicPr preferRelativeResize="0"/>
          <p:nvPr/>
        </p:nvPicPr>
        <p:blipFill rotWithShape="1">
          <a:blip r:embed="rId5">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02" name="Shape 602"/>
        <p:cNvGrpSpPr/>
        <p:nvPr/>
      </p:nvGrpSpPr>
      <p:grpSpPr>
        <a:xfrm>
          <a:off x="0" y="0"/>
          <a:ext cx="0" cy="0"/>
          <a:chOff x="0" y="0"/>
          <a:chExt cx="0" cy="0"/>
        </a:xfrm>
      </p:grpSpPr>
      <p:sp>
        <p:nvSpPr>
          <p:cNvPr id="603" name="Google Shape;603;p40"/>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4" name="Google Shape;604;p40"/>
          <p:cNvSpPr txBox="1"/>
          <p:nvPr/>
        </p:nvSpPr>
        <p:spPr>
          <a:xfrm>
            <a:off x="689718" y="3930869"/>
            <a:ext cx="10809516" cy="2352025"/>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F1C502"/>
              </a:buClr>
              <a:buSzPct val="100000"/>
              <a:buFont typeface="Monda"/>
              <a:buNone/>
            </a:pPr>
            <a:r>
              <a:rPr b="1" i="0" lang="en-US" sz="3200" u="none" cap="none" strike="noStrike">
                <a:solidFill>
                  <a:srgbClr val="F1C502"/>
                </a:solidFill>
                <a:latin typeface="Monda"/>
                <a:ea typeface="Monda"/>
                <a:cs typeface="Monda"/>
                <a:sym typeface="Monda"/>
              </a:rPr>
              <a:t>Scammers </a:t>
            </a:r>
            <a:r>
              <a:rPr b="1" i="0" lang="en-US" sz="3200" u="none" cap="none" strike="noStrike">
                <a:solidFill>
                  <a:schemeClr val="lt2"/>
                </a:solidFill>
                <a:latin typeface="Monda"/>
                <a:ea typeface="Monda"/>
                <a:cs typeface="Monda"/>
                <a:sym typeface="Monda"/>
              </a:rPr>
              <a:t>will use emails, phone calls, text messages, or pop-up messages to trick you into giving them your information. They may try to steal your passwords, account numbers, or social security number. They may trick you into installing software on your computer and gain anything stored therein.</a:t>
            </a:r>
            <a:endParaRPr/>
          </a:p>
          <a:p>
            <a:pPr indent="0" lvl="0" marL="0" marR="0" rtl="0" algn="l">
              <a:lnSpc>
                <a:spcPct val="90000"/>
              </a:lnSpc>
              <a:spcBef>
                <a:spcPts val="600"/>
              </a:spcBef>
              <a:spcAft>
                <a:spcPts val="0"/>
              </a:spcAft>
              <a:buClr>
                <a:schemeClr val="dk1"/>
              </a:buClr>
              <a:buSzPct val="100000"/>
              <a:buFont typeface="Calibri"/>
              <a:buNone/>
            </a:pPr>
            <a:r>
              <a:t/>
            </a:r>
            <a:endParaRPr b="1" i="0" sz="3200" u="none" cap="none" strike="noStrike">
              <a:solidFill>
                <a:schemeClr val="lt2"/>
              </a:solidFill>
              <a:latin typeface="Monda"/>
              <a:ea typeface="Monda"/>
              <a:cs typeface="Monda"/>
              <a:sym typeface="Monda"/>
            </a:endParaRPr>
          </a:p>
        </p:txBody>
      </p:sp>
      <p:pic>
        <p:nvPicPr>
          <p:cNvPr descr="A picture containing text, computer, electronics, computer&#10;&#10;Description automatically generated" id="605" name="Google Shape;605;p40"/>
          <p:cNvPicPr preferRelativeResize="0"/>
          <p:nvPr/>
        </p:nvPicPr>
        <p:blipFill rotWithShape="1">
          <a:blip r:embed="rId3">
            <a:alphaModFix/>
          </a:blip>
          <a:srcRect b="0" l="0" r="0" t="0"/>
          <a:stretch/>
        </p:blipFill>
        <p:spPr>
          <a:xfrm>
            <a:off x="689719" y="353561"/>
            <a:ext cx="5406282" cy="3377846"/>
          </a:xfrm>
          <a:prstGeom prst="rect">
            <a:avLst/>
          </a:prstGeom>
          <a:noFill/>
          <a:ln>
            <a:noFill/>
          </a:ln>
        </p:spPr>
      </p:pic>
      <p:pic>
        <p:nvPicPr>
          <p:cNvPr descr="A picture containing text&#10;&#10;Description automatically generated" id="606" name="Google Shape;606;p40"/>
          <p:cNvPicPr preferRelativeResize="0"/>
          <p:nvPr/>
        </p:nvPicPr>
        <p:blipFill rotWithShape="1">
          <a:blip r:embed="rId4">
            <a:alphaModFix/>
          </a:blip>
          <a:srcRect b="0" l="0" r="0" t="0"/>
          <a:stretch/>
        </p:blipFill>
        <p:spPr>
          <a:xfrm>
            <a:off x="7376723" y="1076975"/>
            <a:ext cx="3531507" cy="2352025"/>
          </a:xfrm>
          <a:prstGeom prst="rect">
            <a:avLst/>
          </a:prstGeom>
          <a:noFill/>
          <a:ln>
            <a:noFill/>
          </a:ln>
        </p:spPr>
      </p:pic>
      <p:pic>
        <p:nvPicPr>
          <p:cNvPr descr="A picture containing shape&#10;&#10;Description automatically generated" id="607" name="Google Shape;607;p40"/>
          <p:cNvPicPr preferRelativeResize="0"/>
          <p:nvPr/>
        </p:nvPicPr>
        <p:blipFill rotWithShape="1">
          <a:blip r:embed="rId5">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Graphical user interface&#10;&#10;Description automatically generated" id="296" name="Google Shape;296;p4"/>
          <p:cNvPicPr preferRelativeResize="0"/>
          <p:nvPr/>
        </p:nvPicPr>
        <p:blipFill rotWithShape="1">
          <a:blip r:embed="rId3">
            <a:alphaModFix/>
          </a:blip>
          <a:srcRect b="0" l="0" r="0" t="14500"/>
          <a:stretch/>
        </p:blipFill>
        <p:spPr>
          <a:xfrm>
            <a:off x="2108045" y="15865"/>
            <a:ext cx="7975910" cy="6842135"/>
          </a:xfrm>
          <a:prstGeom prst="rect">
            <a:avLst/>
          </a:prstGeom>
          <a:noFill/>
          <a:ln>
            <a:noFill/>
          </a:ln>
        </p:spPr>
      </p:pic>
      <p:pic>
        <p:nvPicPr>
          <p:cNvPr descr="A picture containing person, necktie, person, clothing&#10;&#10;Description automatically generated" id="297" name="Google Shape;297;p4"/>
          <p:cNvPicPr preferRelativeResize="0"/>
          <p:nvPr/>
        </p:nvPicPr>
        <p:blipFill rotWithShape="1">
          <a:blip r:embed="rId4">
            <a:alphaModFix/>
          </a:blip>
          <a:srcRect b="0" l="16828" r="14424" t="0"/>
          <a:stretch/>
        </p:blipFill>
        <p:spPr>
          <a:xfrm>
            <a:off x="4487352" y="4382053"/>
            <a:ext cx="822960" cy="835493"/>
          </a:xfrm>
          <a:prstGeom prst="ellipse">
            <a:avLst/>
          </a:prstGeom>
          <a:noFill/>
          <a:ln>
            <a:noFill/>
          </a:ln>
        </p:spPr>
      </p:pic>
      <p:sp>
        <p:nvSpPr>
          <p:cNvPr id="298" name="Google Shape;298;p4"/>
          <p:cNvSpPr/>
          <p:nvPr/>
        </p:nvSpPr>
        <p:spPr>
          <a:xfrm>
            <a:off x="5474970" y="2023110"/>
            <a:ext cx="1051560" cy="137160"/>
          </a:xfrm>
          <a:prstGeom prst="rect">
            <a:avLst/>
          </a:prstGeom>
          <a:solidFill>
            <a:srgbClr val="151C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11" name="Shape 611"/>
        <p:cNvGrpSpPr/>
        <p:nvPr/>
      </p:nvGrpSpPr>
      <p:grpSpPr>
        <a:xfrm>
          <a:off x="0" y="0"/>
          <a:ext cx="0" cy="0"/>
          <a:chOff x="0" y="0"/>
          <a:chExt cx="0" cy="0"/>
        </a:xfrm>
      </p:grpSpPr>
      <p:sp>
        <p:nvSpPr>
          <p:cNvPr id="612" name="Google Shape;612;p41"/>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3" name="Google Shape;613;p41"/>
          <p:cNvSpPr txBox="1"/>
          <p:nvPr/>
        </p:nvSpPr>
        <p:spPr>
          <a:xfrm>
            <a:off x="689718" y="1468068"/>
            <a:ext cx="6611414" cy="488568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800">
                <a:solidFill>
                  <a:schemeClr val="lt2"/>
                </a:solidFill>
                <a:latin typeface="Monda"/>
                <a:ea typeface="Monda"/>
                <a:cs typeface="Monda"/>
                <a:sym typeface="Monda"/>
              </a:rPr>
              <a:t>How to identify phishing emails and messages</a:t>
            </a:r>
            <a:endParaRPr b="1" i="0" sz="4800" u="none" cap="none" strike="noStrike">
              <a:solidFill>
                <a:schemeClr val="lt2"/>
              </a:solidFill>
              <a:latin typeface="Monda"/>
              <a:ea typeface="Monda"/>
              <a:cs typeface="Monda"/>
              <a:sym typeface="Monda"/>
            </a:endParaRPr>
          </a:p>
        </p:txBody>
      </p:sp>
      <p:pic>
        <p:nvPicPr>
          <p:cNvPr descr="A picture containing shape&#10;&#10;Description automatically generated" id="614" name="Google Shape;614;p41"/>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descr="Icon&#10;&#10;Description automatically generated" id="615" name="Google Shape;615;p41"/>
          <p:cNvPicPr preferRelativeResize="0"/>
          <p:nvPr/>
        </p:nvPicPr>
        <p:blipFill rotWithShape="1">
          <a:blip r:embed="rId4">
            <a:alphaModFix/>
          </a:blip>
          <a:srcRect b="0" l="0" r="0" t="0"/>
          <a:stretch/>
        </p:blipFill>
        <p:spPr>
          <a:xfrm>
            <a:off x="7174522" y="1280015"/>
            <a:ext cx="4747992" cy="47479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19" name="Shape 619"/>
        <p:cNvGrpSpPr/>
        <p:nvPr/>
      </p:nvGrpSpPr>
      <p:grpSpPr>
        <a:xfrm>
          <a:off x="0" y="0"/>
          <a:ext cx="0" cy="0"/>
          <a:chOff x="0" y="0"/>
          <a:chExt cx="0" cy="0"/>
        </a:xfrm>
      </p:grpSpPr>
      <p:sp>
        <p:nvSpPr>
          <p:cNvPr id="620" name="Google Shape;620;p42"/>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1" name="Google Shape;621;p42"/>
          <p:cNvSpPr txBox="1"/>
          <p:nvPr/>
        </p:nvSpPr>
        <p:spPr>
          <a:xfrm>
            <a:off x="414772" y="2342271"/>
            <a:ext cx="11359407" cy="3467379"/>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0"/>
              </a:spcBef>
              <a:spcAft>
                <a:spcPts val="0"/>
              </a:spcAft>
              <a:buNone/>
            </a:pPr>
            <a:r>
              <a:rPr b="1" lang="en-US" sz="3600">
                <a:solidFill>
                  <a:schemeClr val="lt2"/>
                </a:solidFill>
                <a:latin typeface="Monda"/>
                <a:ea typeface="Monda"/>
                <a:cs typeface="Monda"/>
                <a:sym typeface="Monda"/>
              </a:rPr>
              <a:t>Phishing emails and text messages may look like they’re from a company you know or trust. </a:t>
            </a:r>
            <a:endParaRPr/>
          </a:p>
          <a:p>
            <a:pPr indent="0" lvl="0" marL="0" marR="0" rtl="0" algn="l">
              <a:lnSpc>
                <a:spcPct val="90000"/>
              </a:lnSpc>
              <a:spcBef>
                <a:spcPts val="600"/>
              </a:spcBef>
              <a:spcAft>
                <a:spcPts val="0"/>
              </a:spcAft>
              <a:buNone/>
            </a:pPr>
            <a:r>
              <a:t/>
            </a:r>
            <a:endParaRPr b="1" sz="3600">
              <a:solidFill>
                <a:schemeClr val="lt2"/>
              </a:solidFill>
              <a:latin typeface="Monda"/>
              <a:ea typeface="Monda"/>
              <a:cs typeface="Monda"/>
              <a:sym typeface="Monda"/>
            </a:endParaRPr>
          </a:p>
          <a:p>
            <a:pPr indent="0" lvl="0" marL="0" marR="0" rtl="0" algn="l">
              <a:lnSpc>
                <a:spcPct val="90000"/>
              </a:lnSpc>
              <a:spcBef>
                <a:spcPts val="600"/>
              </a:spcBef>
              <a:spcAft>
                <a:spcPts val="0"/>
              </a:spcAft>
              <a:buNone/>
            </a:pPr>
            <a:r>
              <a:rPr b="1" lang="en-US" sz="3600">
                <a:solidFill>
                  <a:schemeClr val="lt2"/>
                </a:solidFill>
                <a:latin typeface="Monda"/>
                <a:ea typeface="Monda"/>
                <a:cs typeface="Monda"/>
                <a:sym typeface="Monda"/>
              </a:rPr>
              <a:t>They may look like they’re from a bank, a credit card company, a social networking site, a government agency, an online payment website, app, or online store.</a:t>
            </a:r>
            <a:endParaRPr b="1" i="0" sz="3600" u="none" cap="none" strike="noStrike">
              <a:solidFill>
                <a:schemeClr val="lt2"/>
              </a:solidFill>
              <a:latin typeface="Monda"/>
              <a:ea typeface="Monda"/>
              <a:cs typeface="Monda"/>
              <a:sym typeface="Monda"/>
            </a:endParaRPr>
          </a:p>
        </p:txBody>
      </p:sp>
      <p:pic>
        <p:nvPicPr>
          <p:cNvPr descr="A picture containing shape&#10;&#10;Description automatically generated" id="622" name="Google Shape;622;p42"/>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descr="A picture containing column&#10;&#10;Description automatically generated" id="623" name="Google Shape;623;p42"/>
          <p:cNvPicPr preferRelativeResize="0"/>
          <p:nvPr/>
        </p:nvPicPr>
        <p:blipFill rotWithShape="1">
          <a:blip r:embed="rId4">
            <a:alphaModFix/>
          </a:blip>
          <a:srcRect b="0" l="0" r="0" t="0"/>
          <a:stretch/>
        </p:blipFill>
        <p:spPr>
          <a:xfrm>
            <a:off x="6859474" y="215831"/>
            <a:ext cx="1797092" cy="1562130"/>
          </a:xfrm>
          <a:prstGeom prst="rect">
            <a:avLst/>
          </a:prstGeom>
          <a:noFill/>
          <a:ln>
            <a:noFill/>
          </a:ln>
        </p:spPr>
      </p:pic>
      <p:pic>
        <p:nvPicPr>
          <p:cNvPr descr="A picture containing application&#10;&#10;Description automatically generated" id="624" name="Google Shape;624;p42"/>
          <p:cNvPicPr preferRelativeResize="0"/>
          <p:nvPr/>
        </p:nvPicPr>
        <p:blipFill rotWithShape="1">
          <a:blip r:embed="rId5">
            <a:alphaModFix/>
          </a:blip>
          <a:srcRect b="0" l="0" r="0" t="0"/>
          <a:stretch/>
        </p:blipFill>
        <p:spPr>
          <a:xfrm>
            <a:off x="8478608" y="-499011"/>
            <a:ext cx="4261923" cy="28412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28" name="Shape 628"/>
        <p:cNvGrpSpPr/>
        <p:nvPr/>
      </p:nvGrpSpPr>
      <p:grpSpPr>
        <a:xfrm>
          <a:off x="0" y="0"/>
          <a:ext cx="0" cy="0"/>
          <a:chOff x="0" y="0"/>
          <a:chExt cx="0" cy="0"/>
        </a:xfrm>
      </p:grpSpPr>
      <p:sp>
        <p:nvSpPr>
          <p:cNvPr id="629" name="Google Shape;629;p43"/>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30" name="Google Shape;630;p43"/>
          <p:cNvSpPr txBox="1"/>
          <p:nvPr/>
        </p:nvSpPr>
        <p:spPr>
          <a:xfrm>
            <a:off x="545122" y="2617861"/>
            <a:ext cx="11317683" cy="3585991"/>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l">
              <a:spcBef>
                <a:spcPts val="0"/>
              </a:spcBef>
              <a:spcAft>
                <a:spcPts val="0"/>
              </a:spcAft>
              <a:buNone/>
            </a:pPr>
            <a:r>
              <a:rPr b="1" lang="en-US" sz="3600">
                <a:solidFill>
                  <a:schemeClr val="lt2"/>
                </a:solidFill>
                <a:latin typeface="Monda"/>
                <a:ea typeface="Monda"/>
                <a:cs typeface="Monda"/>
                <a:sym typeface="Monda"/>
              </a:rPr>
              <a:t>They may:</a:t>
            </a:r>
            <a:r>
              <a:rPr lang="en-US" sz="1800">
                <a:solidFill>
                  <a:schemeClr val="dk1"/>
                </a:solidFill>
                <a:latin typeface="Calibri"/>
                <a:ea typeface="Calibri"/>
                <a:cs typeface="Calibri"/>
                <a:sym typeface="Calibri"/>
              </a:rPr>
              <a:t>* </a:t>
            </a:r>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Say they’ve noticed some suspicious activity or log-in attempts.</a:t>
            </a:r>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Claim there’s a problem with your account or your payment information.</a:t>
            </a:r>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Ask you to confirm some personal information.</a:t>
            </a:r>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Include a fake invoice for payment.</a:t>
            </a:r>
            <a:endParaRPr i="1" sz="2800">
              <a:solidFill>
                <a:schemeClr val="lt1"/>
              </a:solidFill>
              <a:latin typeface="Monda"/>
              <a:ea typeface="Monda"/>
              <a:cs typeface="Monda"/>
              <a:sym typeface="Monda"/>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Want you to click on a link to make a payment.</a:t>
            </a:r>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Say you’re eligible to register for a government refund.</a:t>
            </a:r>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Offer a coupon for free stuff.</a:t>
            </a:r>
            <a:endParaRPr/>
          </a:p>
          <a:p>
            <a:pPr indent="-457200" lvl="0" marL="457200" marR="0" rtl="0" algn="l">
              <a:spcBef>
                <a:spcPts val="0"/>
              </a:spcBef>
              <a:spcAft>
                <a:spcPts val="0"/>
              </a:spcAft>
              <a:buClr>
                <a:schemeClr val="lt1"/>
              </a:buClr>
              <a:buSzPct val="100000"/>
              <a:buFont typeface="Arial"/>
              <a:buChar char="•"/>
            </a:pPr>
            <a:r>
              <a:rPr i="1" lang="en-US" sz="2800">
                <a:solidFill>
                  <a:schemeClr val="lt1"/>
                </a:solidFill>
                <a:latin typeface="Monda"/>
                <a:ea typeface="Monda"/>
                <a:cs typeface="Monda"/>
                <a:sym typeface="Monda"/>
              </a:rPr>
              <a:t>Tell you there’s a problem with a package delivery.</a:t>
            </a:r>
            <a:endParaRPr i="1" sz="2800">
              <a:solidFill>
                <a:schemeClr val="lt1"/>
              </a:solidFill>
              <a:latin typeface="Monda"/>
              <a:ea typeface="Monda"/>
              <a:cs typeface="Monda"/>
              <a:sym typeface="Monda"/>
            </a:endParaRPr>
          </a:p>
        </p:txBody>
      </p:sp>
      <p:pic>
        <p:nvPicPr>
          <p:cNvPr descr="A picture containing shape&#10;&#10;Description automatically generated" id="631" name="Google Shape;631;p43"/>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descr="Graphical user interface&#10;&#10;Description automatically generated" id="632" name="Google Shape;632;p43"/>
          <p:cNvPicPr preferRelativeResize="0"/>
          <p:nvPr/>
        </p:nvPicPr>
        <p:blipFill rotWithShape="1">
          <a:blip r:embed="rId4">
            <a:alphaModFix/>
          </a:blip>
          <a:srcRect b="0" l="0" r="0" t="0"/>
          <a:stretch/>
        </p:blipFill>
        <p:spPr>
          <a:xfrm>
            <a:off x="8849166" y="752720"/>
            <a:ext cx="2797712" cy="1865141"/>
          </a:xfrm>
          <a:prstGeom prst="rect">
            <a:avLst/>
          </a:prstGeom>
          <a:noFill/>
          <a:ln>
            <a:noFill/>
          </a:ln>
        </p:spPr>
      </p:pic>
      <p:sp>
        <p:nvSpPr>
          <p:cNvPr id="633" name="Google Shape;633;p43"/>
          <p:cNvSpPr txBox="1"/>
          <p:nvPr/>
        </p:nvSpPr>
        <p:spPr>
          <a:xfrm>
            <a:off x="545122" y="865119"/>
            <a:ext cx="8135613" cy="1421928"/>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3200">
                <a:solidFill>
                  <a:schemeClr val="lt2"/>
                </a:solidFill>
                <a:latin typeface="Monda"/>
                <a:ea typeface="Monda"/>
                <a:cs typeface="Monda"/>
                <a:sym typeface="Monda"/>
              </a:rPr>
              <a:t>Phishing emails and text messages often tell a story to trick you into clicking on a link or opening an attachment.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37" name="Shape 637"/>
        <p:cNvGrpSpPr/>
        <p:nvPr/>
      </p:nvGrpSpPr>
      <p:grpSpPr>
        <a:xfrm>
          <a:off x="0" y="0"/>
          <a:ext cx="0" cy="0"/>
          <a:chOff x="0" y="0"/>
          <a:chExt cx="0" cy="0"/>
        </a:xfrm>
      </p:grpSpPr>
      <p:sp>
        <p:nvSpPr>
          <p:cNvPr id="638" name="Google Shape;638;p44"/>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shape&#10;&#10;Description automatically generated" id="639" name="Google Shape;639;p44"/>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sp>
        <p:nvSpPr>
          <p:cNvPr id="640" name="Google Shape;640;p44"/>
          <p:cNvSpPr txBox="1"/>
          <p:nvPr/>
        </p:nvSpPr>
        <p:spPr>
          <a:xfrm>
            <a:off x="4464630" y="2946604"/>
            <a:ext cx="7070868" cy="186512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3200">
                <a:solidFill>
                  <a:schemeClr val="lt2"/>
                </a:solidFill>
                <a:latin typeface="Monda"/>
                <a:ea typeface="Monda"/>
                <a:cs typeface="Monda"/>
                <a:sym typeface="Monda"/>
              </a:rPr>
              <a:t>Fake messages, pop-ups and emails vary in form and content but there are some key guidelines to identify scams. </a:t>
            </a:r>
            <a:endParaRPr b="1" sz="3200">
              <a:solidFill>
                <a:schemeClr val="lt2"/>
              </a:solidFill>
              <a:latin typeface="Monda"/>
              <a:ea typeface="Monda"/>
              <a:cs typeface="Monda"/>
              <a:sym typeface="Monda"/>
            </a:endParaRPr>
          </a:p>
        </p:txBody>
      </p:sp>
      <p:sp>
        <p:nvSpPr>
          <p:cNvPr id="641" name="Google Shape;641;p44"/>
          <p:cNvSpPr txBox="1"/>
          <p:nvPr/>
        </p:nvSpPr>
        <p:spPr>
          <a:xfrm>
            <a:off x="4464630" y="1936360"/>
            <a:ext cx="468269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Monda"/>
                <a:ea typeface="Monda"/>
                <a:cs typeface="Monda"/>
                <a:sym typeface="Monda"/>
              </a:rPr>
              <a:t>Common Characteristics</a:t>
            </a:r>
            <a:endParaRPr b="1" sz="3600">
              <a:solidFill>
                <a:srgbClr val="FFFF00"/>
              </a:solidFill>
              <a:latin typeface="Monda"/>
              <a:ea typeface="Monda"/>
              <a:cs typeface="Monda"/>
              <a:sym typeface="Monda"/>
            </a:endParaRPr>
          </a:p>
        </p:txBody>
      </p:sp>
      <p:pic>
        <p:nvPicPr>
          <p:cNvPr id="642" name="Google Shape;642;p44"/>
          <p:cNvPicPr preferRelativeResize="0"/>
          <p:nvPr/>
        </p:nvPicPr>
        <p:blipFill rotWithShape="1">
          <a:blip r:embed="rId4">
            <a:alphaModFix/>
          </a:blip>
          <a:srcRect b="0" l="2692" r="5479" t="1839"/>
          <a:stretch/>
        </p:blipFill>
        <p:spPr>
          <a:xfrm>
            <a:off x="434715" y="1229192"/>
            <a:ext cx="3462728" cy="358253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46" name="Shape 646"/>
        <p:cNvGrpSpPr/>
        <p:nvPr/>
      </p:nvGrpSpPr>
      <p:grpSpPr>
        <a:xfrm>
          <a:off x="0" y="0"/>
          <a:ext cx="0" cy="0"/>
          <a:chOff x="0" y="0"/>
          <a:chExt cx="0" cy="0"/>
        </a:xfrm>
      </p:grpSpPr>
      <p:sp>
        <p:nvSpPr>
          <p:cNvPr id="647" name="Google Shape;647;p45"/>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shape&#10;&#10;Description automatically generated" id="648" name="Google Shape;648;p45"/>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sp>
        <p:nvSpPr>
          <p:cNvPr id="649" name="Google Shape;649;p45"/>
          <p:cNvSpPr txBox="1"/>
          <p:nvPr/>
        </p:nvSpPr>
        <p:spPr>
          <a:xfrm>
            <a:off x="4055181" y="437412"/>
            <a:ext cx="7413673" cy="598317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rgbClr val="FFFFFF"/>
                </a:solidFill>
                <a:latin typeface="Monda"/>
                <a:ea typeface="Monda"/>
                <a:cs typeface="Monda"/>
                <a:sym typeface="Monda"/>
              </a:rPr>
              <a:t>The request is completely </a:t>
            </a:r>
            <a:r>
              <a:rPr b="1" lang="en-US" sz="2800">
                <a:solidFill>
                  <a:srgbClr val="FFFF00"/>
                </a:solidFill>
                <a:latin typeface="Monda"/>
                <a:ea typeface="Monda"/>
                <a:cs typeface="Monda"/>
                <a:sym typeface="Monda"/>
              </a:rPr>
              <a:t>random</a:t>
            </a:r>
            <a:r>
              <a:rPr b="1" lang="en-US" sz="2800">
                <a:solidFill>
                  <a:srgbClr val="FFFFFF"/>
                </a:solidFill>
                <a:latin typeface="Monda"/>
                <a:ea typeface="Monda"/>
                <a:cs typeface="Monda"/>
                <a:sym typeface="Monda"/>
              </a:rPr>
              <a:t>, unprompted and has no connection to you or any activity you’ve undertaken. </a:t>
            </a:r>
            <a:endParaRPr b="1" sz="28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t/>
            </a:r>
            <a:endParaRPr b="1" sz="28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2800">
                <a:solidFill>
                  <a:schemeClr val="lt1"/>
                </a:solidFill>
                <a:latin typeface="Monda"/>
                <a:ea typeface="Monda"/>
                <a:cs typeface="Monda"/>
                <a:sym typeface="Monda"/>
              </a:rPr>
              <a:t>The message has a sense of </a:t>
            </a:r>
            <a:r>
              <a:rPr b="1" lang="en-US" sz="2800">
                <a:solidFill>
                  <a:srgbClr val="FFFF00"/>
                </a:solidFill>
                <a:latin typeface="Monda"/>
                <a:ea typeface="Monda"/>
                <a:cs typeface="Monda"/>
                <a:sym typeface="Monda"/>
              </a:rPr>
              <a:t>urgency. </a:t>
            </a:r>
            <a:r>
              <a:rPr b="1" lang="en-US" sz="2800">
                <a:solidFill>
                  <a:schemeClr val="lt1"/>
                </a:solidFill>
                <a:latin typeface="Monda"/>
                <a:ea typeface="Monda"/>
                <a:cs typeface="Monda"/>
                <a:sym typeface="Monda"/>
              </a:rPr>
              <a:t>An action must be taken in order to avoid a negative consequence. </a:t>
            </a:r>
            <a:endParaRPr b="1" sz="2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t/>
            </a:r>
            <a:endParaRPr b="1" sz="2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rPr b="1" lang="en-US" sz="2800">
                <a:solidFill>
                  <a:schemeClr val="lt1"/>
                </a:solidFill>
                <a:latin typeface="Monda"/>
                <a:ea typeface="Monda"/>
                <a:cs typeface="Monda"/>
                <a:sym typeface="Monda"/>
              </a:rPr>
              <a:t>Fake emails and messages can sometimes be identified by </a:t>
            </a:r>
            <a:r>
              <a:rPr b="1" lang="en-US" sz="2800">
                <a:solidFill>
                  <a:srgbClr val="FFFF00"/>
                </a:solidFill>
                <a:latin typeface="Monda"/>
                <a:ea typeface="Monda"/>
                <a:cs typeface="Monda"/>
                <a:sym typeface="Monda"/>
              </a:rPr>
              <a:t>poor grammar, misspelled words </a:t>
            </a:r>
            <a:r>
              <a:rPr b="1" lang="en-US" sz="2800">
                <a:solidFill>
                  <a:schemeClr val="lt1"/>
                </a:solidFill>
                <a:latin typeface="Monda"/>
                <a:ea typeface="Monda"/>
                <a:cs typeface="Monda"/>
                <a:sym typeface="Monda"/>
              </a:rPr>
              <a:t>and awkward use of language. </a:t>
            </a:r>
            <a:endParaRPr b="1" sz="2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t/>
            </a:r>
            <a:endParaRPr b="1" sz="2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rPr b="1" lang="en-US" sz="2800">
                <a:solidFill>
                  <a:schemeClr val="lt1"/>
                </a:solidFill>
                <a:latin typeface="Monda"/>
                <a:ea typeface="Monda"/>
                <a:cs typeface="Monda"/>
                <a:sym typeface="Monda"/>
              </a:rPr>
              <a:t>The emails and messages may address you in generic terms such as, “Dear Subscriber”.</a:t>
            </a:r>
            <a:endParaRPr b="1" sz="2800">
              <a:solidFill>
                <a:schemeClr val="lt1"/>
              </a:solidFill>
              <a:latin typeface="Monda"/>
              <a:ea typeface="Monda"/>
              <a:cs typeface="Monda"/>
              <a:sym typeface="Monda"/>
            </a:endParaRPr>
          </a:p>
        </p:txBody>
      </p:sp>
      <p:pic>
        <p:nvPicPr>
          <p:cNvPr id="650" name="Google Shape;650;p45" title="Red Animated Clock"/>
          <p:cNvPicPr preferRelativeResize="0"/>
          <p:nvPr/>
        </p:nvPicPr>
        <p:blipFill rotWithShape="1">
          <a:blip r:embed="rId4">
            <a:alphaModFix/>
          </a:blip>
          <a:srcRect b="0" l="0" r="0" t="0"/>
          <a:stretch/>
        </p:blipFill>
        <p:spPr>
          <a:xfrm>
            <a:off x="390028" y="2496437"/>
            <a:ext cx="3215169" cy="18085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4842"/>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54" name="Shape 654"/>
        <p:cNvGrpSpPr/>
        <p:nvPr/>
      </p:nvGrpSpPr>
      <p:grpSpPr>
        <a:xfrm>
          <a:off x="0" y="0"/>
          <a:ext cx="0" cy="0"/>
          <a:chOff x="0" y="0"/>
          <a:chExt cx="0" cy="0"/>
        </a:xfrm>
      </p:grpSpPr>
      <p:sp>
        <p:nvSpPr>
          <p:cNvPr id="655" name="Google Shape;655;p46"/>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shape&#10;&#10;Description automatically generated" id="656" name="Google Shape;656;p46"/>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sp>
        <p:nvSpPr>
          <p:cNvPr id="657" name="Google Shape;657;p46"/>
          <p:cNvSpPr txBox="1"/>
          <p:nvPr/>
        </p:nvSpPr>
        <p:spPr>
          <a:xfrm>
            <a:off x="4293198" y="1560176"/>
            <a:ext cx="5060664" cy="451200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lt1"/>
                </a:solidFill>
                <a:latin typeface="Monda"/>
                <a:ea typeface="Monda"/>
                <a:cs typeface="Monda"/>
                <a:sym typeface="Monda"/>
              </a:rPr>
              <a:t>If a message is coming from a lengthy and/or suspicious looking email address, it is possibly a scam. If a phone number is not a regular 10-digit number, it may be a fake text message.</a:t>
            </a:r>
            <a:endParaRPr/>
          </a:p>
          <a:p>
            <a:pPr indent="0" lvl="0" marL="0" marR="0" rtl="0" algn="l">
              <a:lnSpc>
                <a:spcPct val="90000"/>
              </a:lnSpc>
              <a:spcBef>
                <a:spcPts val="600"/>
              </a:spcBef>
              <a:spcAft>
                <a:spcPts val="0"/>
              </a:spcAft>
              <a:buNone/>
            </a:pPr>
            <a:r>
              <a:t/>
            </a:r>
            <a:endParaRPr b="1" sz="2800">
              <a:solidFill>
                <a:schemeClr val="lt1"/>
              </a:solidFill>
              <a:latin typeface="Monda"/>
              <a:ea typeface="Monda"/>
              <a:cs typeface="Monda"/>
              <a:sym typeface="Monda"/>
            </a:endParaRPr>
          </a:p>
          <a:p>
            <a:pPr indent="0" lvl="0" marL="0" marR="0" rtl="0" algn="l">
              <a:lnSpc>
                <a:spcPct val="90000"/>
              </a:lnSpc>
              <a:spcBef>
                <a:spcPts val="600"/>
              </a:spcBef>
              <a:spcAft>
                <a:spcPts val="0"/>
              </a:spcAft>
              <a:buNone/>
            </a:pPr>
            <a:r>
              <a:rPr b="1" lang="en-US" sz="2800">
                <a:solidFill>
                  <a:schemeClr val="lt1"/>
                </a:solidFill>
                <a:latin typeface="Monda"/>
                <a:ea typeface="Monda"/>
                <a:cs typeface="Monda"/>
                <a:sym typeface="Monda"/>
              </a:rPr>
              <a:t>If the text message or email contains a suspicious looking link, it is probably a scam. </a:t>
            </a:r>
            <a:endParaRPr/>
          </a:p>
        </p:txBody>
      </p:sp>
      <p:pic>
        <p:nvPicPr>
          <p:cNvPr descr="A white cell phone&#10;&#10;Description automatically generated with low confidence" id="658" name="Google Shape;658;p46"/>
          <p:cNvPicPr preferRelativeResize="0"/>
          <p:nvPr/>
        </p:nvPicPr>
        <p:blipFill rotWithShape="1">
          <a:blip r:embed="rId4">
            <a:alphaModFix/>
          </a:blip>
          <a:srcRect b="0" l="0" r="0" t="0"/>
          <a:stretch/>
        </p:blipFill>
        <p:spPr>
          <a:xfrm>
            <a:off x="7729838" y="-255457"/>
            <a:ext cx="5994400" cy="5892800"/>
          </a:xfrm>
          <a:prstGeom prst="rect">
            <a:avLst/>
          </a:prstGeom>
          <a:noFill/>
          <a:ln>
            <a:noFill/>
          </a:ln>
        </p:spPr>
      </p:pic>
      <p:pic>
        <p:nvPicPr>
          <p:cNvPr id="659" name="Google Shape;659;p46"/>
          <p:cNvPicPr preferRelativeResize="0"/>
          <p:nvPr/>
        </p:nvPicPr>
        <p:blipFill rotWithShape="1">
          <a:blip r:embed="rId5">
            <a:alphaModFix/>
          </a:blip>
          <a:srcRect b="0" l="0" r="0" t="0"/>
          <a:stretch/>
        </p:blipFill>
        <p:spPr>
          <a:xfrm>
            <a:off x="-1" y="1948721"/>
            <a:ext cx="4115581" cy="4909279"/>
          </a:xfrm>
          <a:prstGeom prst="rect">
            <a:avLst/>
          </a:prstGeom>
          <a:noFill/>
          <a:ln>
            <a:noFill/>
          </a:ln>
        </p:spPr>
      </p:pic>
      <p:sp>
        <p:nvSpPr>
          <p:cNvPr id="660" name="Google Shape;660;p46"/>
          <p:cNvSpPr txBox="1"/>
          <p:nvPr/>
        </p:nvSpPr>
        <p:spPr>
          <a:xfrm>
            <a:off x="607102" y="584616"/>
            <a:ext cx="263826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Monda"/>
                <a:ea typeface="Monda"/>
                <a:cs typeface="Monda"/>
                <a:sym typeface="Monda"/>
              </a:rPr>
              <a:t>Examples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64" name="Shape 664"/>
        <p:cNvGrpSpPr/>
        <p:nvPr/>
      </p:nvGrpSpPr>
      <p:grpSpPr>
        <a:xfrm>
          <a:off x="0" y="0"/>
          <a:ext cx="0" cy="0"/>
          <a:chOff x="0" y="0"/>
          <a:chExt cx="0" cy="0"/>
        </a:xfrm>
      </p:grpSpPr>
      <p:sp>
        <p:nvSpPr>
          <p:cNvPr id="665" name="Google Shape;665;p47"/>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66" name="Google Shape;666;p47"/>
          <p:cNvSpPr txBox="1"/>
          <p:nvPr/>
        </p:nvSpPr>
        <p:spPr>
          <a:xfrm>
            <a:off x="689718" y="1768132"/>
            <a:ext cx="10944264" cy="488568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000">
                <a:solidFill>
                  <a:srgbClr val="E7E6E6"/>
                </a:solidFill>
                <a:latin typeface="Monda"/>
                <a:ea typeface="Monda"/>
                <a:cs typeface="Monda"/>
                <a:sym typeface="Monda"/>
              </a:rPr>
              <a:t>No government agency will request payment via a gift card. Most official government requests will come via the mail.</a:t>
            </a:r>
            <a:endParaRPr/>
          </a:p>
        </p:txBody>
      </p:sp>
      <p:pic>
        <p:nvPicPr>
          <p:cNvPr descr="Background pattern&#10;&#10;Description automatically generated" id="667" name="Google Shape;667;p47"/>
          <p:cNvPicPr preferRelativeResize="0"/>
          <p:nvPr/>
        </p:nvPicPr>
        <p:blipFill rotWithShape="1">
          <a:blip r:embed="rId3">
            <a:alphaModFix/>
          </a:blip>
          <a:srcRect b="0" l="0" r="0" t="0"/>
          <a:stretch/>
        </p:blipFill>
        <p:spPr>
          <a:xfrm>
            <a:off x="6706822" y="698157"/>
            <a:ext cx="4064000" cy="2139950"/>
          </a:xfrm>
          <a:prstGeom prst="rect">
            <a:avLst/>
          </a:prstGeom>
          <a:noFill/>
          <a:ln>
            <a:noFill/>
          </a:ln>
        </p:spPr>
      </p:pic>
      <p:pic>
        <p:nvPicPr>
          <p:cNvPr descr="A picture containing shape&#10;&#10;Description automatically generated" id="668" name="Google Shape;668;p47"/>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
        <p:nvSpPr>
          <p:cNvPr id="669" name="Google Shape;669;p47"/>
          <p:cNvSpPr txBox="1"/>
          <p:nvPr/>
        </p:nvSpPr>
        <p:spPr>
          <a:xfrm>
            <a:off x="689718" y="1386590"/>
            <a:ext cx="4377128"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B050"/>
                </a:solidFill>
                <a:latin typeface="Monda"/>
                <a:ea typeface="Monda"/>
                <a:cs typeface="Monda"/>
                <a:sym typeface="Monda"/>
              </a:rPr>
              <a:t>Things to Remember</a:t>
            </a:r>
            <a:endParaRPr sz="4000">
              <a:solidFill>
                <a:srgbClr val="00B050"/>
              </a:solidFill>
              <a:latin typeface="Monda"/>
              <a:ea typeface="Monda"/>
              <a:cs typeface="Monda"/>
              <a:sym typeface="Mond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73" name="Shape 673"/>
        <p:cNvGrpSpPr/>
        <p:nvPr/>
      </p:nvGrpSpPr>
      <p:grpSpPr>
        <a:xfrm>
          <a:off x="0" y="0"/>
          <a:ext cx="0" cy="0"/>
          <a:chOff x="0" y="0"/>
          <a:chExt cx="0" cy="0"/>
        </a:xfrm>
      </p:grpSpPr>
      <p:sp>
        <p:nvSpPr>
          <p:cNvPr id="674" name="Google Shape;674;p48"/>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picture containing shape&#10;&#10;Description automatically generated" id="675" name="Google Shape;675;p48"/>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sp>
        <p:nvSpPr>
          <p:cNvPr id="676" name="Google Shape;676;p48"/>
          <p:cNvSpPr txBox="1"/>
          <p:nvPr/>
        </p:nvSpPr>
        <p:spPr>
          <a:xfrm>
            <a:off x="479964" y="1388863"/>
            <a:ext cx="6250619" cy="409035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4000">
                <a:solidFill>
                  <a:srgbClr val="FFFFFF"/>
                </a:solidFill>
                <a:latin typeface="Monda"/>
                <a:ea typeface="Monda"/>
                <a:cs typeface="Monda"/>
                <a:sym typeface="Monda"/>
              </a:rPr>
              <a:t>As a rule, don’t give out personal information.</a:t>
            </a:r>
            <a:endParaRPr/>
          </a:p>
          <a:p>
            <a:pPr indent="0" lvl="0" marL="0" marR="0" rtl="0" algn="l">
              <a:lnSpc>
                <a:spcPct val="90000"/>
              </a:lnSpc>
              <a:spcBef>
                <a:spcPts val="600"/>
              </a:spcBef>
              <a:spcAft>
                <a:spcPts val="0"/>
              </a:spcAft>
              <a:buNone/>
            </a:pPr>
            <a:r>
              <a:t/>
            </a:r>
            <a:endParaRPr b="1" sz="40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4000">
                <a:solidFill>
                  <a:srgbClr val="FFFFFF"/>
                </a:solidFill>
                <a:latin typeface="Monda"/>
                <a:ea typeface="Monda"/>
                <a:cs typeface="Monda"/>
                <a:sym typeface="Monda"/>
              </a:rPr>
              <a:t>Don’t click on links unless you’re absolutely sure of where they will take you.</a:t>
            </a:r>
            <a:endParaRPr/>
          </a:p>
          <a:p>
            <a:pPr indent="0" lvl="0" marL="0" marR="0" rtl="0" algn="l">
              <a:lnSpc>
                <a:spcPct val="90000"/>
              </a:lnSpc>
              <a:spcBef>
                <a:spcPts val="600"/>
              </a:spcBef>
              <a:spcAft>
                <a:spcPts val="0"/>
              </a:spcAft>
              <a:buNone/>
            </a:pPr>
            <a:r>
              <a:t/>
            </a:r>
            <a:endParaRPr b="1" sz="3200">
              <a:solidFill>
                <a:srgbClr val="FFFFFF"/>
              </a:solidFill>
              <a:latin typeface="Monda"/>
              <a:ea typeface="Monda"/>
              <a:cs typeface="Monda"/>
              <a:sym typeface="Monda"/>
            </a:endParaRPr>
          </a:p>
        </p:txBody>
      </p:sp>
      <p:pic>
        <p:nvPicPr>
          <p:cNvPr id="677" name="Google Shape;677;p48" title="Computer programming code"/>
          <p:cNvPicPr preferRelativeResize="0"/>
          <p:nvPr/>
        </p:nvPicPr>
        <p:blipFill rotWithShape="1">
          <a:blip r:embed="rId4">
            <a:alphaModFix/>
          </a:blip>
          <a:srcRect b="0" l="0" r="0" t="0"/>
          <a:stretch/>
        </p:blipFill>
        <p:spPr>
          <a:xfrm>
            <a:off x="6927264" y="1973709"/>
            <a:ext cx="4744231" cy="26686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0"/>
                                        <p:tgtEl>
                                          <p:spTgt spid="6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681" name="Shape 681"/>
        <p:cNvGrpSpPr/>
        <p:nvPr/>
      </p:nvGrpSpPr>
      <p:grpSpPr>
        <a:xfrm>
          <a:off x="0" y="0"/>
          <a:ext cx="0" cy="0"/>
          <a:chOff x="0" y="0"/>
          <a:chExt cx="0" cy="0"/>
        </a:xfrm>
      </p:grpSpPr>
      <p:sp>
        <p:nvSpPr>
          <p:cNvPr id="682" name="Google Shape;682;p49"/>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83" name="Google Shape;683;p49"/>
          <p:cNvSpPr txBox="1"/>
          <p:nvPr/>
        </p:nvSpPr>
        <p:spPr>
          <a:xfrm>
            <a:off x="689718" y="986155"/>
            <a:ext cx="10809516" cy="488568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200">
                <a:solidFill>
                  <a:srgbClr val="FFFFFF"/>
                </a:solidFill>
                <a:latin typeface="Monda"/>
                <a:ea typeface="Monda"/>
                <a:cs typeface="Monda"/>
                <a:sym typeface="Monda"/>
              </a:rPr>
              <a:t>Don’t respond via phone numbers and email addresses provided in questionable correspondence.</a:t>
            </a:r>
            <a:endParaRPr/>
          </a:p>
          <a:p>
            <a:pPr indent="0" lvl="0" marL="0" marR="0" rtl="0" algn="l">
              <a:lnSpc>
                <a:spcPct val="90000"/>
              </a:lnSpc>
              <a:spcBef>
                <a:spcPts val="600"/>
              </a:spcBef>
              <a:spcAft>
                <a:spcPts val="0"/>
              </a:spcAft>
              <a:buNone/>
            </a:pPr>
            <a:r>
              <a:t/>
            </a:r>
            <a:endParaRPr b="1" sz="3200">
              <a:solidFill>
                <a:srgbClr val="E7E6E6"/>
              </a:solidFill>
              <a:latin typeface="Monda"/>
              <a:ea typeface="Monda"/>
              <a:cs typeface="Monda"/>
              <a:sym typeface="Monda"/>
            </a:endParaRPr>
          </a:p>
          <a:p>
            <a:pPr indent="0" lvl="0" marL="0" marR="0" rtl="0" algn="l">
              <a:lnSpc>
                <a:spcPct val="90000"/>
              </a:lnSpc>
              <a:spcBef>
                <a:spcPts val="600"/>
              </a:spcBef>
              <a:spcAft>
                <a:spcPts val="0"/>
              </a:spcAft>
              <a:buNone/>
            </a:pPr>
            <a:r>
              <a:rPr b="1" lang="en-US" sz="3200">
                <a:solidFill>
                  <a:srgbClr val="E7E6E6"/>
                </a:solidFill>
                <a:latin typeface="Monda"/>
                <a:ea typeface="Monda"/>
                <a:cs typeface="Monda"/>
                <a:sym typeface="Monda"/>
              </a:rPr>
              <a:t>Verify any action requested by a company or person by using a published number or email address.</a:t>
            </a:r>
            <a:endParaRPr/>
          </a:p>
          <a:p>
            <a:pPr indent="0" lvl="0" marL="0" marR="0" rtl="0" algn="l">
              <a:lnSpc>
                <a:spcPct val="90000"/>
              </a:lnSpc>
              <a:spcBef>
                <a:spcPts val="600"/>
              </a:spcBef>
              <a:spcAft>
                <a:spcPts val="0"/>
              </a:spcAft>
              <a:buNone/>
            </a:pPr>
            <a:r>
              <a:t/>
            </a:r>
            <a:endParaRPr b="1" sz="3200">
              <a:solidFill>
                <a:srgbClr val="E7E6E6"/>
              </a:solidFill>
              <a:latin typeface="Monda"/>
              <a:ea typeface="Monda"/>
              <a:cs typeface="Monda"/>
              <a:sym typeface="Monda"/>
            </a:endParaRPr>
          </a:p>
          <a:p>
            <a:pPr indent="0" lvl="0" marL="0" marR="0" rtl="0" algn="l">
              <a:lnSpc>
                <a:spcPct val="90000"/>
              </a:lnSpc>
              <a:spcBef>
                <a:spcPts val="600"/>
              </a:spcBef>
              <a:spcAft>
                <a:spcPts val="0"/>
              </a:spcAft>
              <a:buNone/>
            </a:pPr>
            <a:r>
              <a:rPr b="1" lang="en-US" sz="3200">
                <a:solidFill>
                  <a:srgbClr val="FFFFFF"/>
                </a:solidFill>
                <a:latin typeface="Monda"/>
                <a:ea typeface="Monda"/>
                <a:cs typeface="Monda"/>
                <a:sym typeface="Monda"/>
              </a:rPr>
              <a:t>Don’t trust caller ID.</a:t>
            </a:r>
            <a:endParaRPr/>
          </a:p>
          <a:p>
            <a:pPr indent="0" lvl="0" marL="0" marR="0" rtl="0" algn="l">
              <a:lnSpc>
                <a:spcPct val="90000"/>
              </a:lnSpc>
              <a:spcBef>
                <a:spcPts val="600"/>
              </a:spcBef>
              <a:spcAft>
                <a:spcPts val="0"/>
              </a:spcAft>
              <a:buNone/>
            </a:pPr>
            <a:r>
              <a:t/>
            </a:r>
            <a:endParaRPr b="1" sz="3200">
              <a:solidFill>
                <a:srgbClr val="FFFFFF"/>
              </a:solidFill>
              <a:latin typeface="Monda"/>
              <a:ea typeface="Monda"/>
              <a:cs typeface="Monda"/>
              <a:sym typeface="Monda"/>
            </a:endParaRPr>
          </a:p>
          <a:p>
            <a:pPr indent="0" lvl="0" marL="0" marR="0" rtl="0" algn="l">
              <a:lnSpc>
                <a:spcPct val="90000"/>
              </a:lnSpc>
              <a:spcBef>
                <a:spcPts val="600"/>
              </a:spcBef>
              <a:spcAft>
                <a:spcPts val="0"/>
              </a:spcAft>
              <a:buNone/>
            </a:pPr>
            <a:r>
              <a:rPr b="1" lang="en-US" sz="3200">
                <a:solidFill>
                  <a:srgbClr val="E7E6E6"/>
                </a:solidFill>
                <a:latin typeface="Monda"/>
                <a:ea typeface="Monda"/>
                <a:cs typeface="Monda"/>
                <a:sym typeface="Monda"/>
              </a:rPr>
              <a:t>Educate your elderly family members.</a:t>
            </a:r>
            <a:endParaRPr b="1" sz="3200">
              <a:solidFill>
                <a:srgbClr val="E7E6E6"/>
              </a:solidFill>
              <a:latin typeface="Monda"/>
              <a:ea typeface="Monda"/>
              <a:cs typeface="Monda"/>
              <a:sym typeface="Monda"/>
            </a:endParaRPr>
          </a:p>
        </p:txBody>
      </p:sp>
      <p:pic>
        <p:nvPicPr>
          <p:cNvPr descr="A green line on a black background&#10;&#10;Description automatically generated with low confidence" id="684" name="Google Shape;684;p49"/>
          <p:cNvPicPr preferRelativeResize="0"/>
          <p:nvPr/>
        </p:nvPicPr>
        <p:blipFill rotWithShape="1">
          <a:blip r:embed="rId3">
            <a:alphaModFix/>
          </a:blip>
          <a:srcRect b="0" l="0" r="0" t="0"/>
          <a:stretch/>
        </p:blipFill>
        <p:spPr>
          <a:xfrm>
            <a:off x="9172429" y="3399565"/>
            <a:ext cx="3016523" cy="3458434"/>
          </a:xfrm>
          <a:prstGeom prst="rect">
            <a:avLst/>
          </a:prstGeom>
          <a:noFill/>
          <a:ln>
            <a:noFill/>
          </a:ln>
        </p:spPr>
      </p:pic>
      <p:pic>
        <p:nvPicPr>
          <p:cNvPr descr="A picture containing shape&#10;&#10;Description automatically generated" id="685" name="Google Shape;685;p49"/>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071C"/>
        </a:solidFill>
      </p:bgPr>
    </p:bg>
    <p:spTree>
      <p:nvGrpSpPr>
        <p:cNvPr id="689" name="Shape 689"/>
        <p:cNvGrpSpPr/>
        <p:nvPr/>
      </p:nvGrpSpPr>
      <p:grpSpPr>
        <a:xfrm>
          <a:off x="0" y="0"/>
          <a:ext cx="0" cy="0"/>
          <a:chOff x="0" y="0"/>
          <a:chExt cx="0" cy="0"/>
        </a:xfrm>
      </p:grpSpPr>
      <p:sp>
        <p:nvSpPr>
          <p:cNvPr id="690" name="Google Shape;690;p50"/>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50"/>
          <p:cNvSpPr txBox="1"/>
          <p:nvPr/>
        </p:nvSpPr>
        <p:spPr>
          <a:xfrm>
            <a:off x="431543" y="5053962"/>
            <a:ext cx="11325864" cy="1326157"/>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spcBef>
                <a:spcPts val="0"/>
              </a:spcBef>
              <a:spcAft>
                <a:spcPts val="0"/>
              </a:spcAft>
              <a:buNone/>
            </a:pPr>
            <a:r>
              <a:rPr lang="en-US" sz="4400">
                <a:solidFill>
                  <a:srgbClr val="FFFFFF"/>
                </a:solidFill>
                <a:latin typeface="Monda"/>
                <a:ea typeface="Monda"/>
                <a:cs typeface="Monda"/>
                <a:sym typeface="Monda"/>
              </a:rPr>
              <a:t>If you become a victim of identity theft or a scam; call the police, put a fraud alert on your credit report and visit </a:t>
            </a:r>
            <a:r>
              <a:rPr lang="en-US" sz="4400">
                <a:solidFill>
                  <a:srgbClr val="F1C502"/>
                </a:solidFill>
                <a:latin typeface="Monda"/>
                <a:ea typeface="Monda"/>
                <a:cs typeface="Monda"/>
                <a:sym typeface="Monda"/>
              </a:rPr>
              <a:t>www.identitytheft.gov.</a:t>
            </a:r>
            <a:endParaRPr/>
          </a:p>
          <a:p>
            <a:pPr indent="-375920" lvl="0" marL="571500" marR="0" rtl="0" algn="l">
              <a:spcBef>
                <a:spcPts val="0"/>
              </a:spcBef>
              <a:spcAft>
                <a:spcPts val="0"/>
              </a:spcAft>
              <a:buClr>
                <a:schemeClr val="dk1"/>
              </a:buClr>
              <a:buSzPct val="100000"/>
              <a:buFont typeface="Arial"/>
              <a:buNone/>
            </a:pPr>
            <a:r>
              <a:t/>
            </a:r>
            <a:endParaRPr sz="4400">
              <a:solidFill>
                <a:srgbClr val="FFFFFF"/>
              </a:solidFill>
              <a:latin typeface="Monda"/>
              <a:ea typeface="Monda"/>
              <a:cs typeface="Monda"/>
              <a:sym typeface="Monda"/>
            </a:endParaRPr>
          </a:p>
        </p:txBody>
      </p:sp>
      <p:pic>
        <p:nvPicPr>
          <p:cNvPr id="692" name="Google Shape;692;p50"/>
          <p:cNvPicPr preferRelativeResize="0"/>
          <p:nvPr/>
        </p:nvPicPr>
        <p:blipFill rotWithShape="1">
          <a:blip r:embed="rId3">
            <a:alphaModFix/>
          </a:blip>
          <a:srcRect b="0" l="0" r="0" t="0"/>
          <a:stretch/>
        </p:blipFill>
        <p:spPr>
          <a:xfrm>
            <a:off x="2289918" y="771525"/>
            <a:ext cx="7609114" cy="3804557"/>
          </a:xfrm>
          <a:prstGeom prst="rect">
            <a:avLst/>
          </a:prstGeom>
          <a:noFill/>
          <a:ln>
            <a:noFill/>
          </a:ln>
        </p:spPr>
      </p:pic>
      <p:pic>
        <p:nvPicPr>
          <p:cNvPr descr="A picture containing shape&#10;&#10;Description automatically generated" id="693" name="Google Shape;693;p50"/>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3" name="Shape 303"/>
        <p:cNvGrpSpPr/>
        <p:nvPr/>
      </p:nvGrpSpPr>
      <p:grpSpPr>
        <a:xfrm>
          <a:off x="0" y="0"/>
          <a:ext cx="0" cy="0"/>
          <a:chOff x="0" y="0"/>
          <a:chExt cx="0" cy="0"/>
        </a:xfrm>
      </p:grpSpPr>
      <p:sp>
        <p:nvSpPr>
          <p:cNvPr id="304" name="Google Shape;304;p5"/>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5"/>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lack car with its headlights on&#10;&#10;Description automatically generated with low confidence" id="306" name="Google Shape;306;p5"/>
          <p:cNvPicPr preferRelativeResize="0"/>
          <p:nvPr/>
        </p:nvPicPr>
        <p:blipFill rotWithShape="1">
          <a:blip r:embed="rId3">
            <a:alphaModFix amt="50000"/>
          </a:blip>
          <a:srcRect b="15413" l="0" r="0" t="0"/>
          <a:stretch/>
        </p:blipFill>
        <p:spPr>
          <a:xfrm>
            <a:off x="20" y="1"/>
            <a:ext cx="12191980" cy="6857999"/>
          </a:xfrm>
          <a:prstGeom prst="rect">
            <a:avLst/>
          </a:prstGeom>
          <a:noFill/>
          <a:ln>
            <a:noFill/>
          </a:ln>
        </p:spPr>
      </p:pic>
      <p:sp>
        <p:nvSpPr>
          <p:cNvPr id="307" name="Google Shape;307;p5"/>
          <p:cNvSpPr txBox="1"/>
          <p:nvPr/>
        </p:nvSpPr>
        <p:spPr>
          <a:xfrm>
            <a:off x="4333583" y="1200152"/>
            <a:ext cx="7627402" cy="445769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lang="en-US" sz="4800">
                <a:solidFill>
                  <a:srgbClr val="FFFFFF"/>
                </a:solidFill>
                <a:latin typeface="Monda"/>
                <a:ea typeface="Monda"/>
                <a:cs typeface="Monda"/>
                <a:sym typeface="Monda"/>
              </a:rPr>
              <a:t>What crimes are occurring in </a:t>
            </a:r>
            <a:r>
              <a:rPr b="1" lang="en-US" sz="4800">
                <a:solidFill>
                  <a:srgbClr val="FFFFFF"/>
                </a:solidFill>
                <a:latin typeface="Monda"/>
                <a:ea typeface="Monda"/>
                <a:cs typeface="Monda"/>
                <a:sym typeface="Monda"/>
              </a:rPr>
              <a:t>Mountain Brook </a:t>
            </a:r>
            <a:r>
              <a:rPr lang="en-US" sz="4800">
                <a:solidFill>
                  <a:srgbClr val="FFFFFF"/>
                </a:solidFill>
                <a:latin typeface="Monda"/>
                <a:ea typeface="Monda"/>
                <a:cs typeface="Monda"/>
                <a:sym typeface="Monda"/>
              </a:rPr>
              <a:t>most frequently?</a:t>
            </a:r>
            <a:endParaRPr/>
          </a:p>
        </p:txBody>
      </p:sp>
      <p:sp>
        <p:nvSpPr>
          <p:cNvPr id="308" name="Google Shape;308;p5"/>
          <p:cNvSpPr/>
          <p:nvPr/>
        </p:nvSpPr>
        <p:spPr>
          <a:xfrm>
            <a:off x="4059936" y="2286000"/>
            <a:ext cx="27432" cy="228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shape&#10;&#10;Description automatically generated" id="309" name="Google Shape;309;p5"/>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699" name="Google Shape;699;p51"/>
          <p:cNvPicPr preferRelativeResize="0"/>
          <p:nvPr>
            <p:ph idx="1" type="body"/>
          </p:nvPr>
        </p:nvPicPr>
        <p:blipFill rotWithShape="1">
          <a:blip r:embed="rId3">
            <a:alphaModFix/>
          </a:blip>
          <a:srcRect b="0" l="0" r="0" t="0"/>
          <a:stretch/>
        </p:blipFill>
        <p:spPr>
          <a:xfrm>
            <a:off x="-52466" y="1"/>
            <a:ext cx="12244466" cy="6962930"/>
          </a:xfrm>
          <a:prstGeom prst="rect">
            <a:avLst/>
          </a:prstGeom>
          <a:noFill/>
          <a:ln>
            <a:noFill/>
          </a:ln>
        </p:spPr>
      </p:pic>
      <p:sp>
        <p:nvSpPr>
          <p:cNvPr id="700" name="Google Shape;700;p51"/>
          <p:cNvSpPr/>
          <p:nvPr/>
        </p:nvSpPr>
        <p:spPr>
          <a:xfrm>
            <a:off x="-52475" y="0"/>
            <a:ext cx="6663000" cy="6963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1" name="Google Shape;701;p51"/>
          <p:cNvSpPr txBox="1"/>
          <p:nvPr/>
        </p:nvSpPr>
        <p:spPr>
          <a:xfrm>
            <a:off x="322287" y="1690688"/>
            <a:ext cx="5104152" cy="489364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Stay aware and alert of what’s going on around you at all times, especially while at ATMs.</a:t>
            </a:r>
            <a:endParaRPr/>
          </a:p>
          <a:p>
            <a:pPr indent="0" lvl="0" marL="0" marR="0" rtl="0" algn="l">
              <a:spcBef>
                <a:spcPts val="0"/>
              </a:spcBef>
              <a:spcAft>
                <a:spcPts val="0"/>
              </a:spcAft>
              <a:buNone/>
            </a:pPr>
            <a:r>
              <a:rPr b="1" lang="en-US" sz="1800">
                <a:solidFill>
                  <a:schemeClr val="dk1"/>
                </a:solidFill>
                <a:latin typeface="Monda"/>
                <a:ea typeface="Monda"/>
                <a:cs typeface="Monda"/>
                <a:sym typeface="Monda"/>
              </a:rPr>
              <a:t> </a:t>
            </a:r>
            <a:endParaRPr/>
          </a:p>
          <a:p>
            <a:pPr indent="-342900" lvl="0" marL="34290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Shop during daylight hours when possible.</a:t>
            </a:r>
            <a:endParaRPr/>
          </a:p>
          <a:p>
            <a:pPr indent="-228600" lvl="0" marL="342900" marR="0" rtl="0" algn="l">
              <a:spcBef>
                <a:spcPts val="0"/>
              </a:spcBef>
              <a:spcAft>
                <a:spcPts val="0"/>
              </a:spcAft>
              <a:buClr>
                <a:schemeClr val="dk1"/>
              </a:buClr>
              <a:buSzPts val="1800"/>
              <a:buFont typeface="Arial"/>
              <a:buNone/>
            </a:pPr>
            <a:r>
              <a:t/>
            </a:r>
            <a:endParaRPr b="1" sz="1800">
              <a:solidFill>
                <a:schemeClr val="dk1"/>
              </a:solidFill>
              <a:latin typeface="Monda"/>
              <a:ea typeface="Monda"/>
              <a:cs typeface="Monda"/>
              <a:sym typeface="Monda"/>
            </a:endParaRPr>
          </a:p>
          <a:p>
            <a:pPr indent="-342900" lvl="0" marL="34290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If you must go at night, go with a friend or family member.</a:t>
            </a:r>
            <a:endParaRPr/>
          </a:p>
          <a:p>
            <a:pPr indent="-228600" lvl="0" marL="342900" marR="0" rtl="0" algn="l">
              <a:spcBef>
                <a:spcPts val="0"/>
              </a:spcBef>
              <a:spcAft>
                <a:spcPts val="0"/>
              </a:spcAft>
              <a:buClr>
                <a:schemeClr val="dk1"/>
              </a:buClr>
              <a:buSzPts val="1800"/>
              <a:buFont typeface="Arial"/>
              <a:buNone/>
            </a:pPr>
            <a:r>
              <a:t/>
            </a:r>
            <a:endParaRPr b="1" sz="1800">
              <a:solidFill>
                <a:schemeClr val="dk1"/>
              </a:solidFill>
              <a:latin typeface="Monda"/>
              <a:ea typeface="Monda"/>
              <a:cs typeface="Monda"/>
              <a:sym typeface="Monda"/>
            </a:endParaRPr>
          </a:p>
          <a:p>
            <a:pPr indent="-342900" lvl="0" marL="34290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Carry your purse close to your body. Carry your wallet in your front pants pocket or coat pocket.</a:t>
            </a:r>
            <a:endParaRPr/>
          </a:p>
          <a:p>
            <a:pPr indent="-228600" lvl="0" marL="342900" marR="0" rtl="0" algn="l">
              <a:spcBef>
                <a:spcPts val="0"/>
              </a:spcBef>
              <a:spcAft>
                <a:spcPts val="0"/>
              </a:spcAft>
              <a:buClr>
                <a:schemeClr val="dk1"/>
              </a:buClr>
              <a:buSzPts val="1800"/>
              <a:buFont typeface="Arial"/>
              <a:buNone/>
            </a:pPr>
            <a:r>
              <a:t/>
            </a:r>
            <a:endParaRPr b="1" sz="1800">
              <a:solidFill>
                <a:schemeClr val="dk1"/>
              </a:solidFill>
              <a:latin typeface="Monda"/>
              <a:ea typeface="Monda"/>
              <a:cs typeface="Monda"/>
              <a:sym typeface="Monda"/>
            </a:endParaRPr>
          </a:p>
          <a:p>
            <a:pPr indent="-342900" lvl="0" marL="34290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Limit the amount of cash and number of credit cards you carry with you.</a:t>
            </a:r>
            <a:endParaRPr/>
          </a:p>
          <a:p>
            <a:pPr indent="0" lvl="0" marL="0" marR="0" rtl="0" algn="l">
              <a:spcBef>
                <a:spcPts val="0"/>
              </a:spcBef>
              <a:spcAft>
                <a:spcPts val="0"/>
              </a:spcAft>
              <a:buNone/>
            </a:pPr>
            <a:r>
              <a:t/>
            </a:r>
            <a:endParaRPr sz="2400">
              <a:solidFill>
                <a:schemeClr val="dk1"/>
              </a:solidFill>
              <a:latin typeface="Monda"/>
              <a:ea typeface="Monda"/>
              <a:cs typeface="Monda"/>
              <a:sym typeface="Monda"/>
            </a:endParaRPr>
          </a:p>
        </p:txBody>
      </p:sp>
      <p:sp>
        <p:nvSpPr>
          <p:cNvPr id="702" name="Google Shape;702;p51"/>
          <p:cNvSpPr txBox="1"/>
          <p:nvPr/>
        </p:nvSpPr>
        <p:spPr>
          <a:xfrm>
            <a:off x="87382" y="697043"/>
            <a:ext cx="557396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Monda"/>
                <a:ea typeface="Monda"/>
                <a:cs typeface="Monda"/>
                <a:sym typeface="Monda"/>
              </a:rPr>
              <a:t>Holiday</a:t>
            </a:r>
            <a:r>
              <a:rPr b="1" lang="en-US" sz="3600">
                <a:solidFill>
                  <a:schemeClr val="dk1"/>
                </a:solidFill>
                <a:latin typeface="Calibri"/>
                <a:ea typeface="Calibri"/>
                <a:cs typeface="Calibri"/>
                <a:sym typeface="Calibri"/>
              </a:rPr>
              <a:t> </a:t>
            </a:r>
            <a:r>
              <a:rPr b="1" lang="en-US" sz="3600">
                <a:solidFill>
                  <a:schemeClr val="dk1"/>
                </a:solidFill>
                <a:latin typeface="Monda"/>
                <a:ea typeface="Monda"/>
                <a:cs typeface="Monda"/>
                <a:sym typeface="Monda"/>
              </a:rPr>
              <a:t>Shopping</a:t>
            </a:r>
            <a:r>
              <a:rPr b="1" lang="en-US" sz="3600">
                <a:solidFill>
                  <a:schemeClr val="dk1"/>
                </a:solidFill>
                <a:latin typeface="Calibri"/>
                <a:ea typeface="Calibri"/>
                <a:cs typeface="Calibri"/>
                <a:sym typeface="Calibri"/>
              </a:rPr>
              <a:t> </a:t>
            </a:r>
            <a:r>
              <a:rPr b="1" lang="en-US" sz="3600">
                <a:solidFill>
                  <a:schemeClr val="dk1"/>
                </a:solidFill>
                <a:latin typeface="Monda"/>
                <a:ea typeface="Monda"/>
                <a:cs typeface="Monda"/>
                <a:sym typeface="Monda"/>
              </a:rPr>
              <a:t>Safety</a:t>
            </a:r>
            <a:endParaRPr b="1" sz="3600">
              <a:solidFill>
                <a:schemeClr val="dk1"/>
              </a:solidFill>
              <a:latin typeface="Monda"/>
              <a:ea typeface="Monda"/>
              <a:cs typeface="Monda"/>
              <a:sym typeface="Monda"/>
            </a:endParaRPr>
          </a:p>
        </p:txBody>
      </p:sp>
      <p:pic>
        <p:nvPicPr>
          <p:cNvPr descr="A picture containing shape&#10;&#10;Description automatically generated" id="703" name="Google Shape;703;p51"/>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B050"/>
            </a:gs>
            <a:gs pos="90000">
              <a:srgbClr val="00B050"/>
            </a:gs>
            <a:gs pos="100000">
              <a:srgbClr val="B60000">
                <a:alpha val="96862"/>
              </a:srgbClr>
            </a:gs>
          </a:gsLst>
          <a:lin ang="10800000" scaled="0"/>
        </a:gradFill>
      </p:bgPr>
    </p:bg>
    <p:spTree>
      <p:nvGrpSpPr>
        <p:cNvPr id="707" name="Shape 707"/>
        <p:cNvGrpSpPr/>
        <p:nvPr/>
      </p:nvGrpSpPr>
      <p:grpSpPr>
        <a:xfrm>
          <a:off x="0" y="0"/>
          <a:ext cx="0" cy="0"/>
          <a:chOff x="0" y="0"/>
          <a:chExt cx="0" cy="0"/>
        </a:xfrm>
      </p:grpSpPr>
      <p:pic>
        <p:nvPicPr>
          <p:cNvPr id="708" name="Google Shape;708;p52"/>
          <p:cNvPicPr preferRelativeResize="0"/>
          <p:nvPr>
            <p:ph idx="1" type="body"/>
          </p:nvPr>
        </p:nvPicPr>
        <p:blipFill rotWithShape="1">
          <a:blip r:embed="rId3">
            <a:alphaModFix/>
          </a:blip>
          <a:srcRect b="0" l="0" r="0" t="0"/>
          <a:stretch/>
        </p:blipFill>
        <p:spPr>
          <a:xfrm>
            <a:off x="3425252" y="0"/>
            <a:ext cx="8766748" cy="6858000"/>
          </a:xfrm>
          <a:prstGeom prst="rect">
            <a:avLst/>
          </a:prstGeom>
          <a:noFill/>
          <a:ln>
            <a:noFill/>
          </a:ln>
        </p:spPr>
      </p:pic>
      <p:sp>
        <p:nvSpPr>
          <p:cNvPr id="709" name="Google Shape;709;p52"/>
          <p:cNvSpPr/>
          <p:nvPr/>
        </p:nvSpPr>
        <p:spPr>
          <a:xfrm>
            <a:off x="0" y="0"/>
            <a:ext cx="5972400" cy="6858000"/>
          </a:xfrm>
          <a:prstGeom prst="rect">
            <a:avLst/>
          </a:prstGeom>
          <a:solidFill>
            <a:srgbClr val="3876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0" name="Google Shape;710;p52"/>
          <p:cNvSpPr txBox="1"/>
          <p:nvPr/>
        </p:nvSpPr>
        <p:spPr>
          <a:xfrm>
            <a:off x="0" y="2143631"/>
            <a:ext cx="4876799" cy="304698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b="1" lang="en-US" sz="2400">
                <a:solidFill>
                  <a:schemeClr val="dk1"/>
                </a:solidFill>
                <a:latin typeface="Monda"/>
                <a:ea typeface="Monda"/>
                <a:cs typeface="Monda"/>
                <a:sym typeface="Monda"/>
              </a:rPr>
              <a:t>Double check that you have your credit cards and wallet after paying for items</a:t>
            </a:r>
            <a:endParaRPr/>
          </a:p>
          <a:p>
            <a:pPr indent="-190500" lvl="0" marL="342900" marR="0" rtl="0" algn="l">
              <a:spcBef>
                <a:spcPts val="0"/>
              </a:spcBef>
              <a:spcAft>
                <a:spcPts val="0"/>
              </a:spcAft>
              <a:buClr>
                <a:schemeClr val="dk1"/>
              </a:buClr>
              <a:buSzPts val="2400"/>
              <a:buFont typeface="Arial"/>
              <a:buNone/>
            </a:pPr>
            <a:r>
              <a:t/>
            </a:r>
            <a:endParaRPr b="1" sz="2400">
              <a:solidFill>
                <a:schemeClr val="dk1"/>
              </a:solidFill>
              <a:latin typeface="Monda"/>
              <a:ea typeface="Monda"/>
              <a:cs typeface="Monda"/>
              <a:sym typeface="Monda"/>
            </a:endParaRPr>
          </a:p>
          <a:p>
            <a:pPr indent="-342900" lvl="0" marL="342900" marR="0" rtl="0" algn="l">
              <a:spcBef>
                <a:spcPts val="0"/>
              </a:spcBef>
              <a:spcAft>
                <a:spcPts val="0"/>
              </a:spcAft>
              <a:buClr>
                <a:schemeClr val="dk1"/>
              </a:buClr>
              <a:buSzPts val="2400"/>
              <a:buFont typeface="Arial"/>
              <a:buChar char="•"/>
            </a:pPr>
            <a:r>
              <a:rPr b="1" lang="en-US" sz="2400">
                <a:solidFill>
                  <a:schemeClr val="dk1"/>
                </a:solidFill>
                <a:latin typeface="Monda"/>
                <a:ea typeface="Monda"/>
                <a:cs typeface="Monda"/>
                <a:sym typeface="Monda"/>
              </a:rPr>
              <a:t>If you’re shopping with children, talk to them ahead of time about what to do if they get lost in the crowd.</a:t>
            </a:r>
            <a:endParaRPr b="1" sz="2400">
              <a:solidFill>
                <a:schemeClr val="dk1"/>
              </a:solidFill>
              <a:latin typeface="Monda"/>
              <a:ea typeface="Monda"/>
              <a:cs typeface="Monda"/>
              <a:sym typeface="Monda"/>
            </a:endParaRPr>
          </a:p>
        </p:txBody>
      </p:sp>
      <p:pic>
        <p:nvPicPr>
          <p:cNvPr descr="A picture containing shape&#10;&#10;Description automatically generated" id="711" name="Google Shape;711;p52"/>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717" name="Google Shape;717;p53"/>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
        <p:nvSpPr>
          <p:cNvPr id="718" name="Google Shape;718;p53"/>
          <p:cNvSpPr/>
          <p:nvPr/>
        </p:nvSpPr>
        <p:spPr>
          <a:xfrm>
            <a:off x="0" y="0"/>
            <a:ext cx="6263400" cy="6858000"/>
          </a:xfrm>
          <a:prstGeom prst="rect">
            <a:avLst/>
          </a:prstGeom>
          <a:solidFill>
            <a:srgbClr val="1F386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53"/>
          <p:cNvSpPr txBox="1"/>
          <p:nvPr/>
        </p:nvSpPr>
        <p:spPr>
          <a:xfrm>
            <a:off x="555417" y="1119514"/>
            <a:ext cx="4519534" cy="544764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Park in a well-lit area.</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Visibly scan the lot for any suspicious activity before going to your car.</a:t>
            </a:r>
            <a:endParaRPr/>
          </a:p>
          <a:p>
            <a:pPr indent="0" lvl="0" marL="0" marR="0" rtl="0" algn="l">
              <a:spcBef>
                <a:spcPts val="0"/>
              </a:spcBef>
              <a:spcAft>
                <a:spcPts val="0"/>
              </a:spcAft>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Have your keys in hand when approaching your vehicle.</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Keep your cell phone handy in case you need to call 911.</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If you discover someone following you, go back inside the store.</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Monda"/>
              <a:ea typeface="Monda"/>
              <a:cs typeface="Monda"/>
              <a:sym typeface="Monda"/>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Monda"/>
              <a:ea typeface="Monda"/>
              <a:cs typeface="Monda"/>
              <a:sym typeface="Monda"/>
            </a:endParaRPr>
          </a:p>
        </p:txBody>
      </p:sp>
      <p:pic>
        <p:nvPicPr>
          <p:cNvPr descr="A picture containing shape&#10;&#10;Description automatically generated" id="720" name="Google Shape;720;p53"/>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864"/>
        </a:solidFill>
      </p:bgPr>
    </p:bg>
    <p:spTree>
      <p:nvGrpSpPr>
        <p:cNvPr id="724" name="Shape 724"/>
        <p:cNvGrpSpPr/>
        <p:nvPr/>
      </p:nvGrpSpPr>
      <p:grpSpPr>
        <a:xfrm>
          <a:off x="0" y="0"/>
          <a:ext cx="0" cy="0"/>
          <a:chOff x="0" y="0"/>
          <a:chExt cx="0" cy="0"/>
        </a:xfrm>
      </p:grpSpPr>
      <p:pic>
        <p:nvPicPr>
          <p:cNvPr id="725" name="Google Shape;725;p54"/>
          <p:cNvPicPr preferRelativeResize="0"/>
          <p:nvPr>
            <p:ph idx="1" type="body"/>
          </p:nvPr>
        </p:nvPicPr>
        <p:blipFill rotWithShape="1">
          <a:blip r:embed="rId3">
            <a:alphaModFix/>
          </a:blip>
          <a:srcRect b="3481" l="0" r="6208" t="3443"/>
          <a:stretch/>
        </p:blipFill>
        <p:spPr>
          <a:xfrm>
            <a:off x="4661950" y="50"/>
            <a:ext cx="7530000" cy="6858000"/>
          </a:xfrm>
          <a:prstGeom prst="rect">
            <a:avLst/>
          </a:prstGeom>
          <a:noFill/>
          <a:ln>
            <a:noFill/>
          </a:ln>
        </p:spPr>
      </p:pic>
      <p:sp>
        <p:nvSpPr>
          <p:cNvPr id="726" name="Google Shape;726;p54"/>
          <p:cNvSpPr txBox="1"/>
          <p:nvPr/>
        </p:nvSpPr>
        <p:spPr>
          <a:xfrm>
            <a:off x="239841" y="463946"/>
            <a:ext cx="4422099" cy="624786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Intentionally set your car alarm off in you need to call attention to yourself.</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Check in the back seat and area around your car before getting in.</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Once you have entered your vehicle, buckle your seat belt, lock your doors and exit the lot.</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When stopped in traffic, leave enough room between your car and the one in front of you in the event you need to pull away quickly.</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As you travel home, make sure no one is following you.</a:t>
            </a:r>
            <a:endParaRPr b="1" sz="2000">
              <a:solidFill>
                <a:srgbClr val="FFFF00"/>
              </a:solidFill>
              <a:latin typeface="Monda"/>
              <a:ea typeface="Monda"/>
              <a:cs typeface="Monda"/>
              <a:sym typeface="Monda"/>
            </a:endParaRPr>
          </a:p>
        </p:txBody>
      </p:sp>
      <p:pic>
        <p:nvPicPr>
          <p:cNvPr descr="A picture containing shape&#10;&#10;Description automatically generated" id="727" name="Google Shape;727;p54"/>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55"/>
          <p:cNvPicPr preferRelativeResize="0"/>
          <p:nvPr>
            <p:ph idx="1" type="body"/>
          </p:nvPr>
        </p:nvPicPr>
        <p:blipFill rotWithShape="1">
          <a:blip r:embed="rId3">
            <a:alphaModFix/>
          </a:blip>
          <a:srcRect b="0" l="0" r="0" t="0"/>
          <a:stretch/>
        </p:blipFill>
        <p:spPr>
          <a:xfrm>
            <a:off x="554636" y="290174"/>
            <a:ext cx="11137692" cy="6200568"/>
          </a:xfrm>
          <a:prstGeom prst="rect">
            <a:avLst/>
          </a:prstGeom>
          <a:noFill/>
          <a:ln>
            <a:noFill/>
          </a:ln>
        </p:spPr>
      </p:pic>
      <p:sp>
        <p:nvSpPr>
          <p:cNvPr id="733" name="Google Shape;733;p55"/>
          <p:cNvSpPr txBox="1"/>
          <p:nvPr/>
        </p:nvSpPr>
        <p:spPr>
          <a:xfrm>
            <a:off x="966866" y="622092"/>
            <a:ext cx="42819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Monda"/>
                <a:ea typeface="Monda"/>
                <a:cs typeface="Monda"/>
                <a:sym typeface="Monda"/>
              </a:rPr>
              <a:t>Online Shopping</a:t>
            </a:r>
            <a:endParaRPr b="1" sz="4000">
              <a:solidFill>
                <a:schemeClr val="dk1"/>
              </a:solidFill>
              <a:latin typeface="Monda"/>
              <a:ea typeface="Monda"/>
              <a:cs typeface="Monda"/>
              <a:sym typeface="Monda"/>
            </a:endParaRPr>
          </a:p>
        </p:txBody>
      </p:sp>
      <p:sp>
        <p:nvSpPr>
          <p:cNvPr id="734" name="Google Shape;734;p55"/>
          <p:cNvSpPr txBox="1"/>
          <p:nvPr/>
        </p:nvSpPr>
        <p:spPr>
          <a:xfrm>
            <a:off x="1169233" y="1753849"/>
            <a:ext cx="4894288" cy="397031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Use secure websites for purchases. Look for “https” and a green padlock.</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Monda"/>
              <a:ea typeface="Monda"/>
              <a:cs typeface="Monda"/>
              <a:sym typeface="Monda"/>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Make sure you’re dealing with a legitimate company. Double check the URL.</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Monda"/>
              <a:ea typeface="Monda"/>
              <a:cs typeface="Monda"/>
              <a:sym typeface="Monda"/>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If a deal looks too good to be true, it is probably not legitimate.</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Monda"/>
              <a:ea typeface="Monda"/>
              <a:cs typeface="Monda"/>
              <a:sym typeface="Monda"/>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Monda"/>
                <a:ea typeface="Monda"/>
                <a:cs typeface="Monda"/>
                <a:sym typeface="Monda"/>
              </a:rPr>
              <a:t>Check the authenticity of sales and deals by going to the company’s official website. Don’t trust pop-ups, emails and or text messages.</a:t>
            </a:r>
            <a:endParaRPr b="1" sz="1800">
              <a:solidFill>
                <a:schemeClr val="dk1"/>
              </a:solidFill>
              <a:latin typeface="Monda"/>
              <a:ea typeface="Monda"/>
              <a:cs typeface="Monda"/>
              <a:sym typeface="Monda"/>
            </a:endParaRPr>
          </a:p>
        </p:txBody>
      </p:sp>
      <p:pic>
        <p:nvPicPr>
          <p:cNvPr descr="A picture containing shape&#10;&#10;Description automatically generated" id="735" name="Google Shape;735;p55"/>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9" name="Shape 739"/>
        <p:cNvGrpSpPr/>
        <p:nvPr/>
      </p:nvGrpSpPr>
      <p:grpSpPr>
        <a:xfrm>
          <a:off x="0" y="0"/>
          <a:ext cx="0" cy="0"/>
          <a:chOff x="0" y="0"/>
          <a:chExt cx="0" cy="0"/>
        </a:xfrm>
      </p:grpSpPr>
      <p:pic>
        <p:nvPicPr>
          <p:cNvPr id="740" name="Google Shape;740;p56"/>
          <p:cNvPicPr preferRelativeResize="0"/>
          <p:nvPr>
            <p:ph idx="1" type="body"/>
          </p:nvPr>
        </p:nvPicPr>
        <p:blipFill rotWithShape="1">
          <a:blip r:embed="rId3">
            <a:alphaModFix/>
          </a:blip>
          <a:srcRect b="0" l="0" r="0" t="0"/>
          <a:stretch/>
        </p:blipFill>
        <p:spPr>
          <a:xfrm>
            <a:off x="7844072" y="151007"/>
            <a:ext cx="4133850" cy="1104900"/>
          </a:xfrm>
          <a:prstGeom prst="rect">
            <a:avLst/>
          </a:prstGeom>
          <a:noFill/>
          <a:ln>
            <a:noFill/>
          </a:ln>
        </p:spPr>
      </p:pic>
      <p:pic>
        <p:nvPicPr>
          <p:cNvPr id="741" name="Google Shape;741;p56"/>
          <p:cNvPicPr preferRelativeResize="0"/>
          <p:nvPr/>
        </p:nvPicPr>
        <p:blipFill rotWithShape="1">
          <a:blip r:embed="rId4">
            <a:alphaModFix/>
          </a:blip>
          <a:srcRect b="0" l="0" r="0" t="0"/>
          <a:stretch/>
        </p:blipFill>
        <p:spPr>
          <a:xfrm>
            <a:off x="6030887" y="1893718"/>
            <a:ext cx="5787763" cy="3365329"/>
          </a:xfrm>
          <a:prstGeom prst="rect">
            <a:avLst/>
          </a:prstGeom>
          <a:noFill/>
          <a:ln>
            <a:noFill/>
          </a:ln>
        </p:spPr>
      </p:pic>
      <p:sp>
        <p:nvSpPr>
          <p:cNvPr id="742" name="Google Shape;742;p56"/>
          <p:cNvSpPr txBox="1"/>
          <p:nvPr/>
        </p:nvSpPr>
        <p:spPr>
          <a:xfrm>
            <a:off x="359763" y="494675"/>
            <a:ext cx="66031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Monda"/>
                <a:ea typeface="Monda"/>
                <a:cs typeface="Monda"/>
                <a:sym typeface="Monda"/>
              </a:rPr>
              <a:t>Ways to Stay Safe Using Marketplace</a:t>
            </a:r>
            <a:endParaRPr b="1" sz="2800">
              <a:solidFill>
                <a:schemeClr val="dk1"/>
              </a:solidFill>
              <a:latin typeface="Monda"/>
              <a:ea typeface="Monda"/>
              <a:cs typeface="Monda"/>
              <a:sym typeface="Monda"/>
            </a:endParaRPr>
          </a:p>
        </p:txBody>
      </p:sp>
      <p:sp>
        <p:nvSpPr>
          <p:cNvPr id="743" name="Google Shape;743;p56"/>
          <p:cNvSpPr txBox="1"/>
          <p:nvPr/>
        </p:nvSpPr>
        <p:spPr>
          <a:xfrm>
            <a:off x="284813" y="494675"/>
            <a:ext cx="5688768" cy="563231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800"/>
              <a:buFont typeface="Arial"/>
              <a:buChar char="•"/>
            </a:pPr>
            <a:r>
              <a:rPr b="1" lang="en-US" sz="1800">
                <a:solidFill>
                  <a:schemeClr val="lt1"/>
                </a:solidFill>
                <a:latin typeface="Monda"/>
                <a:ea typeface="Monda"/>
                <a:cs typeface="Monda"/>
                <a:sym typeface="Monda"/>
              </a:rPr>
              <a:t>Don’t disclose personal information.</a:t>
            </a:r>
            <a:endParaRPr/>
          </a:p>
          <a:p>
            <a:pPr indent="-171450" lvl="0" marL="285750" marR="0" rtl="0" algn="l">
              <a:spcBef>
                <a:spcPts val="0"/>
              </a:spcBef>
              <a:spcAft>
                <a:spcPts val="0"/>
              </a:spcAft>
              <a:buClr>
                <a:schemeClr val="dk1"/>
              </a:buClr>
              <a:buSzPts val="1800"/>
              <a:buFont typeface="Arial"/>
              <a:buNone/>
            </a:pPr>
            <a:r>
              <a:t/>
            </a:r>
            <a:endParaRPr b="1" sz="1800">
              <a:solidFill>
                <a:schemeClr val="lt1"/>
              </a:solidFill>
              <a:latin typeface="Monda"/>
              <a:ea typeface="Monda"/>
              <a:cs typeface="Monda"/>
              <a:sym typeface="Monda"/>
            </a:endParaRPr>
          </a:p>
          <a:p>
            <a:pPr indent="-285750" lvl="0" marL="285750" marR="0" rtl="0" algn="l">
              <a:spcBef>
                <a:spcPts val="0"/>
              </a:spcBef>
              <a:spcAft>
                <a:spcPts val="0"/>
              </a:spcAft>
              <a:buClr>
                <a:schemeClr val="lt1"/>
              </a:buClr>
              <a:buSzPts val="1800"/>
              <a:buFont typeface="Arial"/>
              <a:buChar char="•"/>
            </a:pPr>
            <a:r>
              <a:rPr b="1" lang="en-US" sz="1800">
                <a:solidFill>
                  <a:schemeClr val="lt1"/>
                </a:solidFill>
                <a:latin typeface="Monda"/>
                <a:ea typeface="Monda"/>
                <a:cs typeface="Monda"/>
                <a:sym typeface="Monda"/>
              </a:rPr>
              <a:t>Realize that profiles are fictitious. Looks for slim profiles without much substance.</a:t>
            </a:r>
            <a:endParaRPr/>
          </a:p>
          <a:p>
            <a:pPr indent="-171450" lvl="0" marL="285750" marR="0" rtl="0" algn="l">
              <a:spcBef>
                <a:spcPts val="0"/>
              </a:spcBef>
              <a:spcAft>
                <a:spcPts val="0"/>
              </a:spcAft>
              <a:buClr>
                <a:schemeClr val="dk1"/>
              </a:buClr>
              <a:buSzPts val="1800"/>
              <a:buFont typeface="Arial"/>
              <a:buNone/>
            </a:pPr>
            <a:r>
              <a:t/>
            </a:r>
            <a:endParaRPr b="1" sz="1800">
              <a:solidFill>
                <a:schemeClr val="lt1"/>
              </a:solidFill>
              <a:latin typeface="Monda"/>
              <a:ea typeface="Monda"/>
              <a:cs typeface="Monda"/>
              <a:sym typeface="Monda"/>
            </a:endParaRPr>
          </a:p>
          <a:p>
            <a:pPr indent="-285750" lvl="0" marL="285750" marR="0" rtl="0" algn="l">
              <a:spcBef>
                <a:spcPts val="0"/>
              </a:spcBef>
              <a:spcAft>
                <a:spcPts val="0"/>
              </a:spcAft>
              <a:buClr>
                <a:schemeClr val="lt1"/>
              </a:buClr>
              <a:buSzPts val="1800"/>
              <a:buFont typeface="Arial"/>
              <a:buChar char="•"/>
            </a:pPr>
            <a:r>
              <a:rPr b="1" lang="en-US" sz="1800">
                <a:solidFill>
                  <a:schemeClr val="lt1"/>
                </a:solidFill>
                <a:latin typeface="Monda"/>
                <a:ea typeface="Monda"/>
                <a:cs typeface="Monda"/>
                <a:sym typeface="Monda"/>
              </a:rPr>
              <a:t>Try to meet in a public place and take a friend with you.</a:t>
            </a:r>
            <a:endParaRPr/>
          </a:p>
          <a:p>
            <a:pPr indent="-171450" lvl="0" marL="285750" marR="0" rtl="0" algn="l">
              <a:spcBef>
                <a:spcPts val="0"/>
              </a:spcBef>
              <a:spcAft>
                <a:spcPts val="0"/>
              </a:spcAft>
              <a:buClr>
                <a:schemeClr val="dk1"/>
              </a:buClr>
              <a:buSzPts val="1800"/>
              <a:buFont typeface="Arial"/>
              <a:buNone/>
            </a:pPr>
            <a:r>
              <a:t/>
            </a:r>
            <a:endParaRPr b="1" sz="1800">
              <a:solidFill>
                <a:schemeClr val="lt1"/>
              </a:solidFill>
              <a:latin typeface="Monda"/>
              <a:ea typeface="Monda"/>
              <a:cs typeface="Monda"/>
              <a:sym typeface="Monda"/>
            </a:endParaRPr>
          </a:p>
          <a:p>
            <a:pPr indent="-285750" lvl="0" marL="285750" marR="0" rtl="0" algn="l">
              <a:spcBef>
                <a:spcPts val="0"/>
              </a:spcBef>
              <a:spcAft>
                <a:spcPts val="0"/>
              </a:spcAft>
              <a:buClr>
                <a:schemeClr val="lt1"/>
              </a:buClr>
              <a:buSzPts val="1800"/>
              <a:buFont typeface="Arial"/>
              <a:buChar char="•"/>
            </a:pPr>
            <a:r>
              <a:rPr b="1" lang="en-US" sz="1800">
                <a:solidFill>
                  <a:schemeClr val="lt1"/>
                </a:solidFill>
                <a:latin typeface="Monda"/>
                <a:ea typeface="Monda"/>
                <a:cs typeface="Monda"/>
                <a:sym typeface="Monda"/>
              </a:rPr>
              <a:t>Use small amounts of cash or instant electronic transfers at the time of exchange. Use anonymous payment apps like Venmo, Paypal or Zelle.</a:t>
            </a:r>
            <a:endParaRPr/>
          </a:p>
          <a:p>
            <a:pPr indent="-171450" lvl="0" marL="285750" marR="0" rtl="0" algn="l">
              <a:spcBef>
                <a:spcPts val="0"/>
              </a:spcBef>
              <a:spcAft>
                <a:spcPts val="0"/>
              </a:spcAft>
              <a:buClr>
                <a:schemeClr val="dk1"/>
              </a:buClr>
              <a:buSzPts val="1800"/>
              <a:buFont typeface="Arial"/>
              <a:buNone/>
            </a:pPr>
            <a:r>
              <a:t/>
            </a:r>
            <a:endParaRPr b="1" sz="1800">
              <a:solidFill>
                <a:schemeClr val="lt1"/>
              </a:solidFill>
              <a:latin typeface="Monda"/>
              <a:ea typeface="Monda"/>
              <a:cs typeface="Monda"/>
              <a:sym typeface="Monda"/>
            </a:endParaRPr>
          </a:p>
          <a:p>
            <a:pPr indent="-285750" lvl="0" marL="285750" marR="0" rtl="0" algn="l">
              <a:spcBef>
                <a:spcPts val="0"/>
              </a:spcBef>
              <a:spcAft>
                <a:spcPts val="0"/>
              </a:spcAft>
              <a:buClr>
                <a:schemeClr val="lt1"/>
              </a:buClr>
              <a:buSzPts val="1800"/>
              <a:buFont typeface="Arial"/>
              <a:buChar char="•"/>
            </a:pPr>
            <a:r>
              <a:rPr b="1" lang="en-US" sz="1800">
                <a:solidFill>
                  <a:schemeClr val="lt1"/>
                </a:solidFill>
                <a:latin typeface="Monda"/>
                <a:ea typeface="Monda"/>
                <a:cs typeface="Monda"/>
                <a:sym typeface="Monda"/>
              </a:rPr>
              <a:t>Stick to local listings.</a:t>
            </a:r>
            <a:endParaRPr/>
          </a:p>
          <a:p>
            <a:pPr indent="-171450" lvl="0" marL="285750" marR="0" rtl="0" algn="l">
              <a:spcBef>
                <a:spcPts val="0"/>
              </a:spcBef>
              <a:spcAft>
                <a:spcPts val="0"/>
              </a:spcAft>
              <a:buClr>
                <a:schemeClr val="dk1"/>
              </a:buClr>
              <a:buSzPts val="1800"/>
              <a:buFont typeface="Arial"/>
              <a:buNone/>
            </a:pPr>
            <a:r>
              <a:t/>
            </a:r>
            <a:endParaRPr b="1" sz="1800">
              <a:solidFill>
                <a:schemeClr val="lt1"/>
              </a:solidFill>
              <a:latin typeface="Monda"/>
              <a:ea typeface="Monda"/>
              <a:cs typeface="Monda"/>
              <a:sym typeface="Monda"/>
            </a:endParaRPr>
          </a:p>
          <a:p>
            <a:pPr indent="-285750" lvl="0" marL="285750" marR="0" rtl="0" algn="l">
              <a:spcBef>
                <a:spcPts val="0"/>
              </a:spcBef>
              <a:spcAft>
                <a:spcPts val="0"/>
              </a:spcAft>
              <a:buClr>
                <a:schemeClr val="lt1"/>
              </a:buClr>
              <a:buSzPts val="1800"/>
              <a:buFont typeface="Arial"/>
              <a:buChar char="•"/>
            </a:pPr>
            <a:r>
              <a:rPr b="1" lang="en-US" sz="1800">
                <a:solidFill>
                  <a:schemeClr val="lt1"/>
                </a:solidFill>
                <a:latin typeface="Monda"/>
                <a:ea typeface="Monda"/>
                <a:cs typeface="Monda"/>
                <a:sym typeface="Monda"/>
              </a:rPr>
              <a:t>Consider the credibility of the listing. Does it sound too good to be true?</a:t>
            </a:r>
            <a:endParaRPr/>
          </a:p>
          <a:p>
            <a:pPr indent="-171450" lvl="0" marL="285750" marR="0" rtl="0" algn="l">
              <a:spcBef>
                <a:spcPts val="0"/>
              </a:spcBef>
              <a:spcAft>
                <a:spcPts val="0"/>
              </a:spcAft>
              <a:buClr>
                <a:schemeClr val="dk1"/>
              </a:buClr>
              <a:buSzPts val="1800"/>
              <a:buFont typeface="Arial"/>
              <a:buNone/>
            </a:pPr>
            <a:r>
              <a:t/>
            </a:r>
            <a:endParaRPr b="1" sz="1800">
              <a:solidFill>
                <a:schemeClr val="lt1"/>
              </a:solidFill>
              <a:latin typeface="Monda"/>
              <a:ea typeface="Monda"/>
              <a:cs typeface="Monda"/>
              <a:sym typeface="Monda"/>
            </a:endParaRPr>
          </a:p>
          <a:p>
            <a:pPr indent="-285750" lvl="0" marL="285750" marR="0" rtl="0" algn="l">
              <a:spcBef>
                <a:spcPts val="0"/>
              </a:spcBef>
              <a:spcAft>
                <a:spcPts val="0"/>
              </a:spcAft>
              <a:buClr>
                <a:schemeClr val="lt1"/>
              </a:buClr>
              <a:buSzPts val="1800"/>
              <a:buFont typeface="Arial"/>
              <a:buChar char="•"/>
            </a:pPr>
            <a:r>
              <a:rPr b="1" lang="en-US" sz="1800">
                <a:solidFill>
                  <a:schemeClr val="lt1"/>
                </a:solidFill>
                <a:latin typeface="Monda"/>
                <a:ea typeface="Monda"/>
                <a:cs typeface="Monda"/>
                <a:sym typeface="Monda"/>
              </a:rPr>
              <a:t>Limit high value transactions on these type of platforms.</a:t>
            </a:r>
            <a:endParaRPr b="1" sz="1800">
              <a:solidFill>
                <a:schemeClr val="lt1"/>
              </a:solidFill>
              <a:latin typeface="Monda"/>
              <a:ea typeface="Monda"/>
              <a:cs typeface="Monda"/>
              <a:sym typeface="Monda"/>
            </a:endParaRPr>
          </a:p>
        </p:txBody>
      </p:sp>
      <p:pic>
        <p:nvPicPr>
          <p:cNvPr descr="A picture containing shape&#10;&#10;Description automatically generated" id="744" name="Google Shape;744;p56"/>
          <p:cNvPicPr preferRelativeResize="0"/>
          <p:nvPr/>
        </p:nvPicPr>
        <p:blipFill rotWithShape="1">
          <a:blip r:embed="rId5">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48" name="Shape 748"/>
        <p:cNvGrpSpPr/>
        <p:nvPr/>
      </p:nvGrpSpPr>
      <p:grpSpPr>
        <a:xfrm>
          <a:off x="0" y="0"/>
          <a:ext cx="0" cy="0"/>
          <a:chOff x="0" y="0"/>
          <a:chExt cx="0" cy="0"/>
        </a:xfrm>
      </p:grpSpPr>
      <p:sp>
        <p:nvSpPr>
          <p:cNvPr id="749" name="Google Shape;749;p57"/>
          <p:cNvSpPr txBox="1"/>
          <p:nvPr>
            <p:ph type="title"/>
          </p:nvPr>
        </p:nvSpPr>
        <p:spPr>
          <a:xfrm>
            <a:off x="838200" y="245205"/>
            <a:ext cx="10515600" cy="7216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00"/>
              </a:buClr>
              <a:buSzPts val="3200"/>
              <a:buFont typeface="Monda"/>
              <a:buNone/>
            </a:pPr>
            <a:r>
              <a:rPr b="1" lang="en-US" sz="3200">
                <a:solidFill>
                  <a:srgbClr val="FFFF00"/>
                </a:solidFill>
                <a:latin typeface="Monda"/>
                <a:ea typeface="Monda"/>
                <a:cs typeface="Monda"/>
                <a:sym typeface="Monda"/>
              </a:rPr>
              <a:t>Protecting Package Deliveries from Porch Pirates.</a:t>
            </a:r>
            <a:endParaRPr b="1" sz="3200">
              <a:solidFill>
                <a:srgbClr val="FFFF00"/>
              </a:solidFill>
              <a:latin typeface="Monda"/>
              <a:ea typeface="Monda"/>
              <a:cs typeface="Monda"/>
              <a:sym typeface="Monda"/>
            </a:endParaRPr>
          </a:p>
        </p:txBody>
      </p:sp>
      <p:sp>
        <p:nvSpPr>
          <p:cNvPr id="750" name="Google Shape;750;p57"/>
          <p:cNvSpPr txBox="1"/>
          <p:nvPr/>
        </p:nvSpPr>
        <p:spPr>
          <a:xfrm>
            <a:off x="7135318" y="1543986"/>
            <a:ext cx="4969239" cy="440120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Invest in doorbell cameras</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Get packages delivered to your workplace.</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Require a signature upon delivery.</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Set up notifications and track packages.</a:t>
            </a:r>
            <a:endParaRPr/>
          </a:p>
          <a:p>
            <a:pPr indent="-215900" lvl="0" marL="342900" marR="0" rtl="0" algn="l">
              <a:spcBef>
                <a:spcPts val="0"/>
              </a:spcBef>
              <a:spcAft>
                <a:spcPts val="0"/>
              </a:spcAft>
              <a:buClr>
                <a:schemeClr val="dk1"/>
              </a:buClr>
              <a:buSzPts val="2000"/>
              <a:buFont typeface="Arial"/>
              <a:buNone/>
            </a:pPr>
            <a:r>
              <a:t/>
            </a:r>
            <a:endParaRPr b="1" sz="2000">
              <a:solidFill>
                <a:srgbClr val="FFFF00"/>
              </a:solidFill>
              <a:latin typeface="Monda"/>
              <a:ea typeface="Monda"/>
              <a:cs typeface="Monda"/>
              <a:sym typeface="Monda"/>
            </a:endParaRPr>
          </a:p>
          <a:p>
            <a:pPr indent="-342900" lvl="0" marL="342900" marR="0" rtl="0" algn="l">
              <a:spcBef>
                <a:spcPts val="0"/>
              </a:spcBef>
              <a:spcAft>
                <a:spcPts val="0"/>
              </a:spcAft>
              <a:buClr>
                <a:srgbClr val="FFFF00"/>
              </a:buClr>
              <a:buSzPts val="2000"/>
              <a:buFont typeface="Arial"/>
              <a:buChar char="•"/>
            </a:pPr>
            <a:r>
              <a:rPr b="1" lang="en-US" sz="2000">
                <a:solidFill>
                  <a:srgbClr val="FFFF00"/>
                </a:solidFill>
                <a:latin typeface="Monda"/>
                <a:ea typeface="Monda"/>
                <a:cs typeface="Monda"/>
                <a:sym typeface="Monda"/>
              </a:rPr>
              <a:t>Have packages delivered to a package locker facility or invest in a smart package delivery box.</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Monda"/>
              <a:ea typeface="Monda"/>
              <a:cs typeface="Monda"/>
              <a:sym typeface="Monda"/>
            </a:endParaRPr>
          </a:p>
        </p:txBody>
      </p:sp>
      <p:pic>
        <p:nvPicPr>
          <p:cNvPr id="751" name="Google Shape;751;p57"/>
          <p:cNvPicPr preferRelativeResize="0"/>
          <p:nvPr>
            <p:ph idx="1" type="body"/>
          </p:nvPr>
        </p:nvPicPr>
        <p:blipFill rotWithShape="1">
          <a:blip r:embed="rId3">
            <a:alphaModFix/>
          </a:blip>
          <a:srcRect b="4415" l="4415" r="0" t="0"/>
          <a:stretch/>
        </p:blipFill>
        <p:spPr>
          <a:xfrm>
            <a:off x="0" y="1086775"/>
            <a:ext cx="7028700" cy="5771100"/>
          </a:xfrm>
          <a:prstGeom prst="rect">
            <a:avLst/>
          </a:prstGeom>
          <a:noFill/>
          <a:ln>
            <a:noFill/>
          </a:ln>
        </p:spPr>
      </p:pic>
      <p:pic>
        <p:nvPicPr>
          <p:cNvPr descr="A picture containing shape&#10;&#10;Description automatically generated" id="752" name="Google Shape;752;p57"/>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58"/>
          <p:cNvPicPr preferRelativeResize="0"/>
          <p:nvPr>
            <p:ph idx="1" type="body"/>
          </p:nvPr>
        </p:nvPicPr>
        <p:blipFill rotWithShape="1">
          <a:blip r:embed="rId3">
            <a:alphaModFix/>
          </a:blip>
          <a:srcRect b="0" l="0" r="0" t="20915"/>
          <a:stretch/>
        </p:blipFill>
        <p:spPr>
          <a:xfrm>
            <a:off x="1" y="0"/>
            <a:ext cx="8754256" cy="6857999"/>
          </a:xfrm>
          <a:prstGeom prst="rect">
            <a:avLst/>
          </a:prstGeom>
          <a:noFill/>
          <a:ln>
            <a:noFill/>
          </a:ln>
        </p:spPr>
      </p:pic>
      <p:sp>
        <p:nvSpPr>
          <p:cNvPr id="758" name="Google Shape;758;p58"/>
          <p:cNvSpPr txBox="1"/>
          <p:nvPr/>
        </p:nvSpPr>
        <p:spPr>
          <a:xfrm>
            <a:off x="8851692" y="742012"/>
            <a:ext cx="3222886" cy="378565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0000"/>
              </a:buClr>
              <a:buSzPts val="2400"/>
              <a:buFont typeface="Arial"/>
              <a:buChar char="•"/>
            </a:pPr>
            <a:r>
              <a:rPr b="1" lang="en-US" sz="2400">
                <a:solidFill>
                  <a:srgbClr val="FF0000"/>
                </a:solidFill>
                <a:latin typeface="Monda"/>
                <a:ea typeface="Monda"/>
                <a:cs typeface="Monda"/>
                <a:sym typeface="Monda"/>
              </a:rPr>
              <a:t>Be wise. Don’t advertise.</a:t>
            </a:r>
            <a:endParaRPr/>
          </a:p>
          <a:p>
            <a:pPr indent="0" lvl="0" marL="0" marR="0" rtl="0" algn="l">
              <a:spcBef>
                <a:spcPts val="0"/>
              </a:spcBef>
              <a:spcAft>
                <a:spcPts val="0"/>
              </a:spcAft>
              <a:buNone/>
            </a:pPr>
            <a:r>
              <a:t/>
            </a:r>
            <a:endParaRPr b="1" sz="2400">
              <a:solidFill>
                <a:schemeClr val="dk1"/>
              </a:solidFill>
              <a:latin typeface="Monda"/>
              <a:ea typeface="Monda"/>
              <a:cs typeface="Monda"/>
              <a:sym typeface="Monda"/>
            </a:endParaRPr>
          </a:p>
          <a:p>
            <a:pPr indent="-342900" lvl="0" marL="342900" marR="0" rtl="0" algn="l">
              <a:spcBef>
                <a:spcPts val="0"/>
              </a:spcBef>
              <a:spcAft>
                <a:spcPts val="0"/>
              </a:spcAft>
              <a:buClr>
                <a:schemeClr val="dk1"/>
              </a:buClr>
              <a:buSzPts val="2400"/>
              <a:buFont typeface="Arial"/>
              <a:buChar char="•"/>
            </a:pPr>
            <a:r>
              <a:rPr b="1" lang="en-US" sz="2400">
                <a:solidFill>
                  <a:schemeClr val="dk1"/>
                </a:solidFill>
                <a:latin typeface="Monda"/>
                <a:ea typeface="Monda"/>
                <a:cs typeface="Monda"/>
                <a:sym typeface="Monda"/>
              </a:rPr>
              <a:t>Compress boxes from expensive items received and put them in containers or black garbage bags for pick up.</a:t>
            </a:r>
            <a:endParaRPr/>
          </a:p>
        </p:txBody>
      </p:sp>
      <p:pic>
        <p:nvPicPr>
          <p:cNvPr id="759" name="Google Shape;759;p58"/>
          <p:cNvPicPr preferRelativeResize="0"/>
          <p:nvPr/>
        </p:nvPicPr>
        <p:blipFill rotWithShape="1">
          <a:blip r:embed="rId4">
            <a:alphaModFix/>
          </a:blip>
          <a:srcRect b="0" l="0" r="0" t="0"/>
          <a:stretch/>
        </p:blipFill>
        <p:spPr>
          <a:xfrm>
            <a:off x="9509611" y="4507478"/>
            <a:ext cx="2281802" cy="1932721"/>
          </a:xfrm>
          <a:prstGeom prst="rect">
            <a:avLst/>
          </a:prstGeom>
          <a:noFill/>
          <a:ln>
            <a:noFill/>
          </a:ln>
        </p:spPr>
      </p:pic>
      <p:pic>
        <p:nvPicPr>
          <p:cNvPr descr="A picture containing shape&#10;&#10;Description automatically generated" id="760" name="Google Shape;760;p58"/>
          <p:cNvPicPr preferRelativeResize="0"/>
          <p:nvPr/>
        </p:nvPicPr>
        <p:blipFill rotWithShape="1">
          <a:blip r:embed="rId5">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766" name="Google Shape;766;p59"/>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
        <p:nvSpPr>
          <p:cNvPr id="767" name="Google Shape;767;p59"/>
          <p:cNvSpPr txBox="1"/>
          <p:nvPr/>
        </p:nvSpPr>
        <p:spPr>
          <a:xfrm>
            <a:off x="7112833" y="1101776"/>
            <a:ext cx="3429144" cy="27699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1F3864"/>
                </a:solidFill>
                <a:latin typeface="Monda"/>
                <a:ea typeface="Monda"/>
                <a:cs typeface="Monda"/>
                <a:sym typeface="Monda"/>
              </a:rPr>
              <a:t>Be alert.</a:t>
            </a:r>
            <a:endParaRPr/>
          </a:p>
          <a:p>
            <a:pPr indent="0" lvl="0" marL="0" marR="0" rtl="0" algn="l">
              <a:spcBef>
                <a:spcPts val="0"/>
              </a:spcBef>
              <a:spcAft>
                <a:spcPts val="0"/>
              </a:spcAft>
              <a:buNone/>
            </a:pPr>
            <a:r>
              <a:t/>
            </a:r>
            <a:endParaRPr b="1" sz="2400">
              <a:solidFill>
                <a:srgbClr val="1F3864"/>
              </a:solidFill>
              <a:latin typeface="Monda"/>
              <a:ea typeface="Monda"/>
              <a:cs typeface="Monda"/>
              <a:sym typeface="Monda"/>
            </a:endParaRPr>
          </a:p>
          <a:p>
            <a:pPr indent="0" lvl="0" marL="0" marR="0" rtl="0" algn="l">
              <a:spcBef>
                <a:spcPts val="0"/>
              </a:spcBef>
              <a:spcAft>
                <a:spcPts val="0"/>
              </a:spcAft>
              <a:buNone/>
            </a:pPr>
            <a:r>
              <a:rPr b="1" lang="en-US" sz="2400">
                <a:solidFill>
                  <a:srgbClr val="1F3864"/>
                </a:solidFill>
                <a:latin typeface="Monda"/>
                <a:ea typeface="Monda"/>
                <a:cs typeface="Monda"/>
                <a:sym typeface="Monda"/>
              </a:rPr>
              <a:t>Stay Safe.</a:t>
            </a:r>
            <a:endParaRPr/>
          </a:p>
          <a:p>
            <a:pPr indent="0" lvl="0" marL="0" marR="0" rtl="0" algn="l">
              <a:spcBef>
                <a:spcPts val="0"/>
              </a:spcBef>
              <a:spcAft>
                <a:spcPts val="0"/>
              </a:spcAft>
              <a:buNone/>
            </a:pPr>
            <a:r>
              <a:t/>
            </a:r>
            <a:endParaRPr b="1" sz="2400">
              <a:solidFill>
                <a:srgbClr val="1F3864"/>
              </a:solidFill>
              <a:latin typeface="Monda"/>
              <a:ea typeface="Monda"/>
              <a:cs typeface="Monda"/>
              <a:sym typeface="Monda"/>
            </a:endParaRPr>
          </a:p>
          <a:p>
            <a:pPr indent="0" lvl="0" marL="0" marR="0" rtl="0" algn="l">
              <a:spcBef>
                <a:spcPts val="0"/>
              </a:spcBef>
              <a:spcAft>
                <a:spcPts val="0"/>
              </a:spcAft>
              <a:buNone/>
            </a:pPr>
            <a:r>
              <a:rPr b="1" lang="en-US" sz="2400">
                <a:solidFill>
                  <a:srgbClr val="1F3864"/>
                </a:solidFill>
                <a:latin typeface="Monda"/>
                <a:ea typeface="Monda"/>
                <a:cs typeface="Monda"/>
                <a:sym typeface="Monda"/>
              </a:rPr>
              <a:t>Call us if you need us.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59"/>
          <p:cNvSpPr txBox="1"/>
          <p:nvPr/>
        </p:nvSpPr>
        <p:spPr>
          <a:xfrm>
            <a:off x="6547419" y="3561575"/>
            <a:ext cx="5501700" cy="2555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0">
                <a:solidFill>
                  <a:srgbClr val="1F3864"/>
                </a:solidFill>
                <a:latin typeface="Pinyon Script"/>
                <a:ea typeface="Pinyon Script"/>
                <a:cs typeface="Pinyon Script"/>
                <a:sym typeface="Pinyon Script"/>
              </a:rPr>
              <a:t>Happy </a:t>
            </a:r>
            <a:r>
              <a:rPr lang="en-US" sz="8000">
                <a:solidFill>
                  <a:srgbClr val="1F3864"/>
                </a:solidFill>
                <a:latin typeface="Pinyon Script"/>
                <a:ea typeface="Pinyon Script"/>
                <a:cs typeface="Pinyon Script"/>
                <a:sym typeface="Pinyon Script"/>
              </a:rPr>
              <a:t>H</a:t>
            </a:r>
            <a:r>
              <a:rPr lang="en-US" sz="8000">
                <a:solidFill>
                  <a:srgbClr val="1F3864"/>
                </a:solidFill>
                <a:latin typeface="Pinyon Script"/>
                <a:ea typeface="Pinyon Script"/>
                <a:cs typeface="Pinyon Script"/>
                <a:sym typeface="Pinyon Script"/>
              </a:rPr>
              <a:t>olidays!</a:t>
            </a:r>
            <a:endParaRPr/>
          </a:p>
        </p:txBody>
      </p:sp>
      <p:pic>
        <p:nvPicPr>
          <p:cNvPr descr="A picture containing shape&#10;&#10;Description automatically generated" id="769" name="Google Shape;769;p59"/>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shape&#10;&#10;Description automatically generated" id="775" name="Google Shape;775;p60"/>
          <p:cNvPicPr preferRelativeResize="0"/>
          <p:nvPr/>
        </p:nvPicPr>
        <p:blipFill rotWithShape="1">
          <a:blip r:embed="rId3">
            <a:alphaModFix/>
          </a:blip>
          <a:srcRect b="32757" l="16227" r="0" t="25503"/>
          <a:stretch/>
        </p:blipFill>
        <p:spPr>
          <a:xfrm>
            <a:off x="0" y="902844"/>
            <a:ext cx="4811151" cy="2397171"/>
          </a:xfrm>
          <a:prstGeom prst="rect">
            <a:avLst/>
          </a:prstGeom>
          <a:noFill/>
          <a:ln>
            <a:noFill/>
          </a:ln>
        </p:spPr>
      </p:pic>
      <p:sp>
        <p:nvSpPr>
          <p:cNvPr id="776" name="Google Shape;776;p60"/>
          <p:cNvSpPr txBox="1"/>
          <p:nvPr>
            <p:ph type="ctrTitle"/>
          </p:nvPr>
        </p:nvSpPr>
        <p:spPr>
          <a:xfrm>
            <a:off x="216438" y="1418170"/>
            <a:ext cx="9963377" cy="402165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Teko"/>
              <a:buNone/>
            </a:pPr>
            <a:r>
              <a:rPr b="1" lang="en-US" sz="6600">
                <a:latin typeface="Teko"/>
                <a:ea typeface="Teko"/>
                <a:cs typeface="Teko"/>
                <a:sym typeface="Teko"/>
              </a:rPr>
              <a:t>Captain Jason Carmack </a:t>
            </a:r>
            <a:br>
              <a:rPr b="1" lang="en-US" sz="6600">
                <a:latin typeface="Teko"/>
                <a:ea typeface="Teko"/>
                <a:cs typeface="Teko"/>
                <a:sym typeface="Teko"/>
              </a:rPr>
            </a:br>
            <a:r>
              <a:rPr b="1" i="1" lang="en-US" sz="3600" u="sng">
                <a:solidFill>
                  <a:srgbClr val="0B2278"/>
                </a:solidFill>
                <a:latin typeface="Teko"/>
                <a:ea typeface="Teko"/>
                <a:cs typeface="Teko"/>
                <a:sym typeface="Teko"/>
                <a:hlinkClick r:id="rId4">
                  <a:extLst>
                    <a:ext uri="{A12FA001-AC4F-418D-AE19-62706E023703}">
                      <ahyp:hlinkClr val="tx"/>
                    </a:ext>
                  </a:extLst>
                </a:hlinkClick>
              </a:rPr>
              <a:t>carmackj@mtnbrook.org</a:t>
            </a:r>
            <a:br>
              <a:rPr b="1" lang="en-US" sz="3600">
                <a:solidFill>
                  <a:srgbClr val="0B2278"/>
                </a:solidFill>
                <a:latin typeface="Teko"/>
                <a:ea typeface="Teko"/>
                <a:cs typeface="Teko"/>
                <a:sym typeface="Teko"/>
              </a:rPr>
            </a:br>
            <a:r>
              <a:rPr b="1" lang="en-US" sz="3600">
                <a:solidFill>
                  <a:srgbClr val="0B2278"/>
                </a:solidFill>
                <a:latin typeface="Teko"/>
                <a:ea typeface="Teko"/>
                <a:cs typeface="Teko"/>
                <a:sym typeface="Teko"/>
              </a:rPr>
              <a:t>205-802-3858</a:t>
            </a:r>
            <a:endParaRPr b="1" sz="6600">
              <a:solidFill>
                <a:srgbClr val="0B2278"/>
              </a:solidFill>
              <a:latin typeface="Teko"/>
              <a:ea typeface="Teko"/>
              <a:cs typeface="Teko"/>
              <a:sym typeface="Teko"/>
            </a:endParaRPr>
          </a:p>
        </p:txBody>
      </p:sp>
      <p:sp>
        <p:nvSpPr>
          <p:cNvPr id="777" name="Google Shape;777;p60"/>
          <p:cNvSpPr txBox="1"/>
          <p:nvPr>
            <p:ph idx="1" type="subTitle"/>
          </p:nvPr>
        </p:nvSpPr>
        <p:spPr>
          <a:xfrm>
            <a:off x="216438" y="5650505"/>
            <a:ext cx="5815069" cy="4386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a:solidFill>
                  <a:schemeClr val="dk1"/>
                </a:solidFill>
                <a:latin typeface="Teko"/>
                <a:ea typeface="Teko"/>
                <a:cs typeface="Teko"/>
                <a:sym typeface="Teko"/>
              </a:rPr>
              <a:t>MOUNTAIN BROOK POLICE DEPARTMENT</a:t>
            </a:r>
            <a:endParaRPr/>
          </a:p>
        </p:txBody>
      </p:sp>
      <p:pic>
        <p:nvPicPr>
          <p:cNvPr descr="A picture containing shape&#10;&#10;Description automatically generated" id="778" name="Google Shape;778;p60"/>
          <p:cNvPicPr preferRelativeResize="0"/>
          <p:nvPr/>
        </p:nvPicPr>
        <p:blipFill rotWithShape="1">
          <a:blip r:embed="rId3">
            <a:alphaModFix amt="6000"/>
          </a:blip>
          <a:srcRect b="32757" l="16418" r="3433" t="25503"/>
          <a:stretch/>
        </p:blipFill>
        <p:spPr>
          <a:xfrm>
            <a:off x="4069878" y="964530"/>
            <a:ext cx="8969099" cy="4670971"/>
          </a:xfrm>
          <a:prstGeom prst="rect">
            <a:avLst/>
          </a:prstGeom>
          <a:noFill/>
          <a:ln>
            <a:noFill/>
          </a:ln>
          <a:effectLst>
            <a:outerShdw blurRad="50800" rotWithShape="0" algn="ctr" dir="5400000" dist="50800">
              <a:srgbClr val="000000">
                <a:alpha val="3921"/>
              </a:srgbClr>
            </a:outerShdw>
          </a:effectLst>
        </p:spPr>
      </p:pic>
      <p:pic>
        <p:nvPicPr>
          <p:cNvPr descr="A person in a uniform&#10;&#10;Description automatically generated with medium confidence" id="779" name="Google Shape;779;p60"/>
          <p:cNvPicPr preferRelativeResize="0"/>
          <p:nvPr/>
        </p:nvPicPr>
        <p:blipFill rotWithShape="1">
          <a:blip r:embed="rId5">
            <a:alphaModFix/>
          </a:blip>
          <a:srcRect b="0" l="0" r="0" t="0"/>
          <a:stretch/>
        </p:blipFill>
        <p:spPr>
          <a:xfrm>
            <a:off x="5918185" y="183189"/>
            <a:ext cx="6749594" cy="6749594"/>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313" name="Shape 313"/>
        <p:cNvGrpSpPr/>
        <p:nvPr/>
      </p:nvGrpSpPr>
      <p:grpSpPr>
        <a:xfrm>
          <a:off x="0" y="0"/>
          <a:ext cx="0" cy="0"/>
          <a:chOff x="0" y="0"/>
          <a:chExt cx="0" cy="0"/>
        </a:xfrm>
      </p:grpSpPr>
      <p:sp>
        <p:nvSpPr>
          <p:cNvPr id="314" name="Google Shape;314;p7"/>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7"/>
          <p:cNvSpPr txBox="1"/>
          <p:nvPr/>
        </p:nvSpPr>
        <p:spPr>
          <a:xfrm>
            <a:off x="309563" y="2739659"/>
            <a:ext cx="6489356" cy="180730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7200" u="none" cap="none" strike="noStrike">
                <a:solidFill>
                  <a:schemeClr val="lt1"/>
                </a:solidFill>
                <a:latin typeface="Monda"/>
                <a:ea typeface="Monda"/>
                <a:cs typeface="Monda"/>
                <a:sym typeface="Monda"/>
              </a:rPr>
              <a:t>UBEV’s </a:t>
            </a:r>
            <a:endParaRPr/>
          </a:p>
          <a:p>
            <a:pPr indent="0" lvl="0" marL="0" marR="0" rtl="0" algn="l">
              <a:lnSpc>
                <a:spcPct val="90000"/>
              </a:lnSpc>
              <a:spcBef>
                <a:spcPts val="600"/>
              </a:spcBef>
              <a:spcAft>
                <a:spcPts val="0"/>
              </a:spcAft>
              <a:buNone/>
            </a:pPr>
            <a:r>
              <a:rPr lang="en-US" sz="2400" u="none" cap="none" strike="noStrike">
                <a:solidFill>
                  <a:srgbClr val="F1C502"/>
                </a:solidFill>
                <a:latin typeface="Monda"/>
                <a:ea typeface="Monda"/>
                <a:cs typeface="Monda"/>
                <a:sym typeface="Monda"/>
              </a:rPr>
              <a:t>Unlawful Breaking and Entering a Vehicle</a:t>
            </a:r>
            <a:endParaRPr/>
          </a:p>
        </p:txBody>
      </p:sp>
      <p:pic>
        <p:nvPicPr>
          <p:cNvPr descr="A picture containing car, transport, car seat, seat&#10;&#10;Description automatically generated" id="316" name="Google Shape;316;p7"/>
          <p:cNvPicPr preferRelativeResize="0"/>
          <p:nvPr/>
        </p:nvPicPr>
        <p:blipFill rotWithShape="1">
          <a:blip r:embed="rId3">
            <a:alphaModFix/>
          </a:blip>
          <a:srcRect b="0" l="12691" r="22099"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317" name="Google Shape;317;p7"/>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71C"/>
        </a:solidFill>
      </p:bgPr>
    </p:bg>
    <p:spTree>
      <p:nvGrpSpPr>
        <p:cNvPr id="321" name="Shape 321"/>
        <p:cNvGrpSpPr/>
        <p:nvPr/>
      </p:nvGrpSpPr>
      <p:grpSpPr>
        <a:xfrm>
          <a:off x="0" y="0"/>
          <a:ext cx="0" cy="0"/>
          <a:chOff x="0" y="0"/>
          <a:chExt cx="0" cy="0"/>
        </a:xfrm>
      </p:grpSpPr>
      <p:sp>
        <p:nvSpPr>
          <p:cNvPr id="322" name="Google Shape;322;p8"/>
          <p:cNvSpPr/>
          <p:nvPr/>
        </p:nvSpPr>
        <p:spPr>
          <a:xfrm>
            <a:off x="0" y="0"/>
            <a:ext cx="12188952" cy="6858000"/>
          </a:xfrm>
          <a:prstGeom prst="rect">
            <a:avLst/>
          </a:prstGeom>
          <a:solidFill>
            <a:srgbClr val="0007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8"/>
          <p:cNvSpPr txBox="1"/>
          <p:nvPr/>
        </p:nvSpPr>
        <p:spPr>
          <a:xfrm>
            <a:off x="838201" y="365125"/>
            <a:ext cx="6489356" cy="180730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400" u="none" cap="none" strike="noStrike">
                <a:solidFill>
                  <a:schemeClr val="lt1"/>
                </a:solidFill>
                <a:latin typeface="Monda"/>
                <a:ea typeface="Monda"/>
                <a:cs typeface="Monda"/>
                <a:sym typeface="Monda"/>
              </a:rPr>
              <a:t>UBEV’s </a:t>
            </a:r>
            <a:endParaRPr/>
          </a:p>
          <a:p>
            <a:pPr indent="0" lvl="0" marL="0" marR="0" rtl="0" algn="l">
              <a:lnSpc>
                <a:spcPct val="90000"/>
              </a:lnSpc>
              <a:spcBef>
                <a:spcPts val="600"/>
              </a:spcBef>
              <a:spcAft>
                <a:spcPts val="0"/>
              </a:spcAft>
              <a:buNone/>
            </a:pPr>
            <a:r>
              <a:rPr lang="en-US" sz="2400" u="none" cap="none" strike="noStrike">
                <a:solidFill>
                  <a:srgbClr val="F1C502"/>
                </a:solidFill>
                <a:latin typeface="Monda"/>
                <a:ea typeface="Monda"/>
                <a:cs typeface="Monda"/>
                <a:sym typeface="Monda"/>
              </a:rPr>
              <a:t>Unlawful Breaking and Entering a Vehicle</a:t>
            </a:r>
            <a:endParaRPr/>
          </a:p>
        </p:txBody>
      </p:sp>
      <p:sp>
        <p:nvSpPr>
          <p:cNvPr id="324" name="Google Shape;324;p8"/>
          <p:cNvSpPr txBox="1"/>
          <p:nvPr/>
        </p:nvSpPr>
        <p:spPr>
          <a:xfrm>
            <a:off x="838200" y="2333297"/>
            <a:ext cx="5257800" cy="4159578"/>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400"/>
              <a:buFont typeface="Arial"/>
              <a:buChar char="•"/>
            </a:pPr>
            <a:r>
              <a:rPr lang="en-US" sz="2400">
                <a:solidFill>
                  <a:schemeClr val="lt1"/>
                </a:solidFill>
                <a:latin typeface="Monda"/>
                <a:ea typeface="Monda"/>
                <a:cs typeface="Monda"/>
                <a:sym typeface="Monda"/>
              </a:rPr>
              <a:t>Mostly happening during the night and early morning hours.</a:t>
            </a:r>
            <a:endParaRPr/>
          </a:p>
          <a:p>
            <a:pPr indent="-228600" lvl="0" marL="285750" marR="0" rtl="0" algn="l">
              <a:lnSpc>
                <a:spcPct val="90000"/>
              </a:lnSpc>
              <a:spcBef>
                <a:spcPts val="600"/>
              </a:spcBef>
              <a:spcAft>
                <a:spcPts val="0"/>
              </a:spcAft>
              <a:buClr>
                <a:schemeClr val="lt1"/>
              </a:buClr>
              <a:buSzPts val="2400"/>
              <a:buFont typeface="Arial"/>
              <a:buChar char="•"/>
            </a:pPr>
            <a:r>
              <a:rPr lang="en-US" sz="2400">
                <a:solidFill>
                  <a:schemeClr val="lt1"/>
                </a:solidFill>
                <a:latin typeface="Monda"/>
                <a:ea typeface="Monda"/>
                <a:cs typeface="Monda"/>
                <a:sym typeface="Monda"/>
              </a:rPr>
              <a:t>Breaking and Entering is often times a misnomer. Most offenses are non-forcible, meaning car doors were left unlocked.</a:t>
            </a:r>
            <a:endParaRPr/>
          </a:p>
          <a:p>
            <a:pPr indent="-228600" lvl="0" marL="285750" marR="0" rtl="0" algn="l">
              <a:lnSpc>
                <a:spcPct val="90000"/>
              </a:lnSpc>
              <a:spcBef>
                <a:spcPts val="600"/>
              </a:spcBef>
              <a:spcAft>
                <a:spcPts val="0"/>
              </a:spcAft>
              <a:buClr>
                <a:schemeClr val="lt1"/>
              </a:buClr>
              <a:buSzPts val="2400"/>
              <a:buFont typeface="Arial"/>
              <a:buChar char="•"/>
            </a:pPr>
            <a:r>
              <a:rPr lang="en-US" sz="2400">
                <a:solidFill>
                  <a:schemeClr val="lt1"/>
                </a:solidFill>
                <a:latin typeface="Monda"/>
                <a:ea typeface="Monda"/>
                <a:cs typeface="Monda"/>
                <a:sym typeface="Monda"/>
              </a:rPr>
              <a:t>Don’t leave valuables in your vehicle if at all possible. If you have to leave them in your vehicle, secure them in the trunk, console, or glove compartment.</a:t>
            </a:r>
            <a:endParaRPr/>
          </a:p>
        </p:txBody>
      </p:sp>
      <p:pic>
        <p:nvPicPr>
          <p:cNvPr descr="A picture containing car, transport, car seat, seat&#10;&#10;Description automatically generated" id="325" name="Google Shape;325;p8"/>
          <p:cNvPicPr preferRelativeResize="0"/>
          <p:nvPr/>
        </p:nvPicPr>
        <p:blipFill rotWithShape="1">
          <a:blip r:embed="rId3">
            <a:alphaModFix/>
          </a:blip>
          <a:srcRect b="0" l="12691" r="22099"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A picture containing shape&#10;&#10;Description automatically generated" id="326" name="Google Shape;326;p8"/>
          <p:cNvPicPr preferRelativeResize="0"/>
          <p:nvPr/>
        </p:nvPicPr>
        <p:blipFill rotWithShape="1">
          <a:blip r:embed="rId4">
            <a:alphaModFix/>
          </a:blip>
          <a:srcRect b="32757" l="11573" r="45690" t="25503"/>
          <a:stretch/>
        </p:blipFill>
        <p:spPr>
          <a:xfrm>
            <a:off x="11021873" y="5854701"/>
            <a:ext cx="1027251" cy="1003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0" name="Shape 330"/>
        <p:cNvGrpSpPr/>
        <p:nvPr/>
      </p:nvGrpSpPr>
      <p:grpSpPr>
        <a:xfrm>
          <a:off x="0" y="0"/>
          <a:ext cx="0" cy="0"/>
          <a:chOff x="0" y="0"/>
          <a:chExt cx="0" cy="0"/>
        </a:xfrm>
      </p:grpSpPr>
      <p:pic>
        <p:nvPicPr>
          <p:cNvPr descr="A picture containing window&#10;&#10;Description automatically generated" id="331" name="Google Shape;331;p9"/>
          <p:cNvPicPr preferRelativeResize="0"/>
          <p:nvPr/>
        </p:nvPicPr>
        <p:blipFill rotWithShape="1">
          <a:blip r:embed="rId3">
            <a:alphaModFix/>
          </a:blip>
          <a:srcRect b="0" l="78" r="0" t="0"/>
          <a:stretch/>
        </p:blipFill>
        <p:spPr>
          <a:xfrm>
            <a:off x="-1588" y="10"/>
            <a:ext cx="12182474" cy="6857990"/>
          </a:xfrm>
          <a:prstGeom prst="rect">
            <a:avLst/>
          </a:prstGeom>
          <a:noFill/>
          <a:ln>
            <a:noFill/>
          </a:ln>
        </p:spPr>
      </p:pic>
      <p:sp>
        <p:nvSpPr>
          <p:cNvPr id="332" name="Google Shape;332;p9"/>
          <p:cNvSpPr/>
          <p:nvPr/>
        </p:nvSpPr>
        <p:spPr>
          <a:xfrm>
            <a:off x="0" y="0"/>
            <a:ext cx="6102352" cy="6858000"/>
          </a:xfrm>
          <a:prstGeom prst="rect">
            <a:avLst/>
          </a:prstGeom>
          <a:solidFill>
            <a:srgbClr val="0C0C0C">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3" name="Google Shape;333;p9"/>
          <p:cNvSpPr/>
          <p:nvPr/>
        </p:nvSpPr>
        <p:spPr>
          <a:xfrm>
            <a:off x="6102352" y="0"/>
            <a:ext cx="6089647" cy="6858000"/>
          </a:xfrm>
          <a:prstGeom prst="rect">
            <a:avLst/>
          </a:prstGeom>
          <a:solidFill>
            <a:srgbClr val="0C0C0C">
              <a:alpha val="8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34" name="Google Shape;334;p9"/>
          <p:cNvPicPr preferRelativeResize="0"/>
          <p:nvPr/>
        </p:nvPicPr>
        <p:blipFill rotWithShape="1">
          <a:blip r:embed="rId4">
            <a:alphaModFix/>
          </a:blip>
          <a:srcRect b="3" l="24311" r="10992" t="0"/>
          <a:stretch/>
        </p:blipFill>
        <p:spPr>
          <a:xfrm>
            <a:off x="6742641" y="643466"/>
            <a:ext cx="2312987" cy="2377440"/>
          </a:xfrm>
          <a:prstGeom prst="rect">
            <a:avLst/>
          </a:prstGeom>
          <a:noFill/>
          <a:ln>
            <a:noFill/>
          </a:ln>
        </p:spPr>
      </p:pic>
      <p:pic>
        <p:nvPicPr>
          <p:cNvPr descr="A picture containing person, car&#10;&#10;Description automatically generated" id="335" name="Google Shape;335;p9"/>
          <p:cNvPicPr preferRelativeResize="0"/>
          <p:nvPr/>
        </p:nvPicPr>
        <p:blipFill rotWithShape="1">
          <a:blip r:embed="rId5">
            <a:alphaModFix/>
          </a:blip>
          <a:srcRect b="0" l="20990" r="14023" t="0"/>
          <a:stretch/>
        </p:blipFill>
        <p:spPr>
          <a:xfrm>
            <a:off x="9216507" y="643468"/>
            <a:ext cx="2312987" cy="2375756"/>
          </a:xfrm>
          <a:prstGeom prst="rect">
            <a:avLst/>
          </a:prstGeom>
          <a:noFill/>
          <a:ln>
            <a:noFill/>
          </a:ln>
        </p:spPr>
      </p:pic>
      <p:sp>
        <p:nvSpPr>
          <p:cNvPr id="336" name="Google Shape;336;p9"/>
          <p:cNvSpPr txBox="1"/>
          <p:nvPr/>
        </p:nvSpPr>
        <p:spPr>
          <a:xfrm>
            <a:off x="6742640" y="3429000"/>
            <a:ext cx="4796367" cy="2622808"/>
          </a:xfrm>
          <a:prstGeom prst="rect">
            <a:avLst/>
          </a:prstGeom>
          <a:noFill/>
          <a:ln>
            <a:noFill/>
          </a:ln>
        </p:spPr>
        <p:txBody>
          <a:bodyPr anchorCtr="0" anchor="ctr" bIns="45700" lIns="91425" spcFirstLastPara="1" rIns="91425" wrap="square" tIns="45700">
            <a:normAutofit fontScale="92500" lnSpcReduction="20000"/>
          </a:bodyPr>
          <a:lstStyle/>
          <a:p>
            <a:pPr indent="-285750" lvl="0" marL="285750" marR="0" rtl="0" algn="l">
              <a:lnSpc>
                <a:spcPct val="90000"/>
              </a:lnSpc>
              <a:spcBef>
                <a:spcPts val="0"/>
              </a:spcBef>
              <a:spcAft>
                <a:spcPts val="0"/>
              </a:spcAft>
              <a:buClr>
                <a:schemeClr val="lt1"/>
              </a:buClr>
              <a:buSzPct val="100000"/>
              <a:buFont typeface="Arial"/>
              <a:buChar char="•"/>
            </a:pPr>
            <a:r>
              <a:rPr lang="en-US" sz="2400">
                <a:solidFill>
                  <a:schemeClr val="lt1"/>
                </a:solidFill>
                <a:latin typeface="Monda"/>
                <a:ea typeface="Monda"/>
                <a:cs typeface="Monda"/>
                <a:sym typeface="Monda"/>
              </a:rPr>
              <a:t>Failure to lock car doors at night has become a nationwide epidemic. Look at any law enforcement social media page, and you’ll see a 9 PM Routine Reminder.</a:t>
            </a:r>
            <a:endParaRPr/>
          </a:p>
          <a:p>
            <a:pPr indent="0" lvl="0" marL="0" marR="0" rtl="0" algn="l">
              <a:lnSpc>
                <a:spcPct val="90000"/>
              </a:lnSpc>
              <a:spcBef>
                <a:spcPts val="600"/>
              </a:spcBef>
              <a:spcAft>
                <a:spcPts val="0"/>
              </a:spcAft>
              <a:buNone/>
            </a:pPr>
            <a:r>
              <a:t/>
            </a:r>
            <a:endParaRPr sz="2400">
              <a:solidFill>
                <a:schemeClr val="lt1"/>
              </a:solidFill>
              <a:latin typeface="Monda"/>
              <a:ea typeface="Monda"/>
              <a:cs typeface="Monda"/>
              <a:sym typeface="Monda"/>
            </a:endParaRPr>
          </a:p>
          <a:p>
            <a:pPr indent="-228600" lvl="0" marL="285750" marR="0" rtl="0" algn="l">
              <a:lnSpc>
                <a:spcPct val="90000"/>
              </a:lnSpc>
              <a:spcBef>
                <a:spcPts val="600"/>
              </a:spcBef>
              <a:spcAft>
                <a:spcPts val="0"/>
              </a:spcAft>
              <a:buClr>
                <a:srgbClr val="FFFFFF"/>
              </a:buClr>
              <a:buSzPct val="100000"/>
              <a:buFont typeface="Arial"/>
              <a:buChar char="•"/>
            </a:pPr>
            <a:r>
              <a:rPr lang="en-US" sz="2400">
                <a:solidFill>
                  <a:srgbClr val="FFFFFF"/>
                </a:solidFill>
                <a:latin typeface="Monda"/>
                <a:ea typeface="Monda"/>
                <a:cs typeface="Monda"/>
                <a:sym typeface="Monda"/>
              </a:rPr>
              <a:t>Don’t ever leave your keys or key fob in the car </a:t>
            </a:r>
            <a:endParaRPr/>
          </a:p>
          <a:p>
            <a:pPr indent="-122872" lvl="0" marL="285750" marR="0" rtl="0" algn="l">
              <a:lnSpc>
                <a:spcPct val="90000"/>
              </a:lnSpc>
              <a:spcBef>
                <a:spcPts val="600"/>
              </a:spcBef>
              <a:spcAft>
                <a:spcPts val="0"/>
              </a:spcAft>
              <a:buClr>
                <a:schemeClr val="lt1"/>
              </a:buClr>
              <a:buSzPct val="100000"/>
              <a:buFont typeface="Arial"/>
              <a:buNone/>
            </a:pPr>
            <a:r>
              <a:t/>
            </a:r>
            <a:endParaRPr sz="1800">
              <a:solidFill>
                <a:schemeClr val="lt1"/>
              </a:solidFill>
              <a:latin typeface="Calibri"/>
              <a:ea typeface="Calibri"/>
              <a:cs typeface="Calibri"/>
              <a:sym typeface="Calibri"/>
            </a:endParaRPr>
          </a:p>
        </p:txBody>
      </p:sp>
      <p:pic>
        <p:nvPicPr>
          <p:cNvPr descr="A picture containing shape&#10;&#10;Description automatically generated" id="337" name="Google Shape;337;p9"/>
          <p:cNvPicPr preferRelativeResize="0"/>
          <p:nvPr/>
        </p:nvPicPr>
        <p:blipFill rotWithShape="1">
          <a:blip r:embed="rId6">
            <a:alphaModFix/>
          </a:blip>
          <a:srcRect b="32757" l="11573" r="45690" t="25503"/>
          <a:stretch/>
        </p:blipFill>
        <p:spPr>
          <a:xfrm>
            <a:off x="11021873" y="5854701"/>
            <a:ext cx="1027251" cy="1003299"/>
          </a:xfrm>
          <a:prstGeom prst="rect">
            <a:avLst/>
          </a:prstGeom>
          <a:noFill/>
          <a:ln>
            <a:noFill/>
          </a:ln>
        </p:spPr>
      </p:pic>
      <p:sp>
        <p:nvSpPr>
          <p:cNvPr id="338" name="Google Shape;338;p9"/>
          <p:cNvSpPr txBox="1"/>
          <p:nvPr/>
        </p:nvSpPr>
        <p:spPr>
          <a:xfrm>
            <a:off x="1112755" y="4029440"/>
            <a:ext cx="3768733" cy="1588127"/>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5400">
                <a:solidFill>
                  <a:schemeClr val="lt1"/>
                </a:solidFill>
                <a:latin typeface="Monda"/>
                <a:ea typeface="Monda"/>
                <a:cs typeface="Monda"/>
                <a:sym typeface="Monda"/>
              </a:rPr>
              <a:t>LOCK YOUR CAR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0"/>
          <p:cNvSpPr txBox="1"/>
          <p:nvPr/>
        </p:nvSpPr>
        <p:spPr>
          <a:xfrm>
            <a:off x="7210039" y="1704033"/>
            <a:ext cx="4325459"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6000">
              <a:solidFill>
                <a:schemeClr val="dk1"/>
              </a:solidFill>
              <a:latin typeface="Monda"/>
              <a:ea typeface="Monda"/>
              <a:cs typeface="Monda"/>
              <a:sym typeface="Monda"/>
            </a:endParaRPr>
          </a:p>
          <a:p>
            <a:pPr indent="0" lvl="0" marL="0" marR="0" rtl="0" algn="l">
              <a:spcBef>
                <a:spcPts val="0"/>
              </a:spcBef>
              <a:spcAft>
                <a:spcPts val="0"/>
              </a:spcAft>
              <a:buNone/>
            </a:pPr>
            <a:r>
              <a:rPr b="1" lang="en-US" sz="6000">
                <a:solidFill>
                  <a:schemeClr val="dk1"/>
                </a:solidFill>
                <a:latin typeface="Monda"/>
                <a:ea typeface="Monda"/>
                <a:cs typeface="Monda"/>
                <a:sym typeface="Monda"/>
              </a:rPr>
              <a:t>Park in a well-lit area</a:t>
            </a:r>
            <a:r>
              <a:rPr b="1" lang="en-US" sz="3200">
                <a:solidFill>
                  <a:schemeClr val="dk1"/>
                </a:solidFill>
                <a:latin typeface="Monda"/>
                <a:ea typeface="Monda"/>
                <a:cs typeface="Monda"/>
                <a:sym typeface="Monda"/>
              </a:rPr>
              <a:t>.</a:t>
            </a:r>
            <a:endParaRPr/>
          </a:p>
        </p:txBody>
      </p:sp>
      <p:pic>
        <p:nvPicPr>
          <p:cNvPr descr="A picture containing shape&#10;&#10;Description automatically generated" id="344" name="Google Shape;344;p10"/>
          <p:cNvPicPr preferRelativeResize="0"/>
          <p:nvPr/>
        </p:nvPicPr>
        <p:blipFill rotWithShape="1">
          <a:blip r:embed="rId3">
            <a:alphaModFix/>
          </a:blip>
          <a:srcRect b="32757" l="11573" r="45690" t="25503"/>
          <a:stretch/>
        </p:blipFill>
        <p:spPr>
          <a:xfrm>
            <a:off x="11021873" y="5854701"/>
            <a:ext cx="1027251" cy="1003299"/>
          </a:xfrm>
          <a:prstGeom prst="rect">
            <a:avLst/>
          </a:prstGeom>
          <a:noFill/>
          <a:ln>
            <a:noFill/>
          </a:ln>
        </p:spPr>
      </p:pic>
      <p:pic>
        <p:nvPicPr>
          <p:cNvPr descr="A picture containing text, sky, road, outdoor&#10;&#10;Description automatically generated" id="345" name="Google Shape;345;p10"/>
          <p:cNvPicPr preferRelativeResize="0"/>
          <p:nvPr/>
        </p:nvPicPr>
        <p:blipFill rotWithShape="1">
          <a:blip r:embed="rId4">
            <a:alphaModFix/>
          </a:blip>
          <a:srcRect b="0" l="0" r="0" t="0"/>
          <a:stretch/>
        </p:blipFill>
        <p:spPr>
          <a:xfrm>
            <a:off x="213145" y="1208207"/>
            <a:ext cx="6672805" cy="44415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2022-04-14T15:41:38Z</dcterms:created>
  <dc:creator>G.T. French</dc:creator>
</cp:coreProperties>
</file>