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9"/>
  </p:notesMasterIdLst>
  <p:sldIdLst>
    <p:sldId id="435" r:id="rId3"/>
    <p:sldId id="457" r:id="rId4"/>
    <p:sldId id="437" r:id="rId5"/>
    <p:sldId id="588" r:id="rId6"/>
    <p:sldId id="589" r:id="rId7"/>
    <p:sldId id="465" r:id="rId8"/>
    <p:sldId id="516" r:id="rId9"/>
    <p:sldId id="517" r:id="rId10"/>
    <p:sldId id="364" r:id="rId11"/>
    <p:sldId id="563" r:id="rId12"/>
    <p:sldId id="656" r:id="rId13"/>
    <p:sldId id="590" r:id="rId14"/>
    <p:sldId id="668" r:id="rId15"/>
    <p:sldId id="592" r:id="rId16"/>
    <p:sldId id="426" r:id="rId17"/>
    <p:sldId id="519" r:id="rId18"/>
    <p:sldId id="620" r:id="rId19"/>
    <p:sldId id="657" r:id="rId20"/>
    <p:sldId id="658" r:id="rId21"/>
    <p:sldId id="659" r:id="rId22"/>
    <p:sldId id="661" r:id="rId23"/>
    <p:sldId id="662" r:id="rId24"/>
    <p:sldId id="664" r:id="rId25"/>
    <p:sldId id="663" r:id="rId26"/>
    <p:sldId id="534" r:id="rId27"/>
    <p:sldId id="665" r:id="rId28"/>
    <p:sldId id="669" r:id="rId29"/>
    <p:sldId id="666" r:id="rId30"/>
    <p:sldId id="443" r:id="rId31"/>
    <p:sldId id="533" r:id="rId32"/>
    <p:sldId id="641" r:id="rId33"/>
    <p:sldId id="667" r:id="rId34"/>
    <p:sldId id="643" r:id="rId35"/>
    <p:sldId id="670" r:id="rId36"/>
    <p:sldId id="671" r:id="rId37"/>
    <p:sldId id="401" r:id="rId38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00"/>
    <a:srgbClr val="0033CC"/>
    <a:srgbClr val="000099"/>
    <a:srgbClr val="666699"/>
    <a:srgbClr val="333399"/>
    <a:srgbClr val="35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>
      <p:cViewPr varScale="1">
        <p:scale>
          <a:sx n="97" d="100"/>
          <a:sy n="97" d="100"/>
        </p:scale>
        <p:origin x="528" y="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4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3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4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8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4386560" y="3658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630400" cy="3017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3383280"/>
            <a:ext cx="10241280" cy="2103120"/>
          </a:xfrm>
        </p:spPr>
        <p:txBody>
          <a:bodyPr>
            <a:normAutofit/>
          </a:bodyPr>
          <a:lstStyle>
            <a:lvl1pPr marL="0" indent="0" algn="ctr">
              <a:buNone/>
              <a:defRPr sz="3000" b="1" cap="all" spc="300" baseline="0">
                <a:solidFill>
                  <a:schemeClr val="bg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48717" y="2904134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" y="182880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97280" y="457200"/>
            <a:ext cx="12435840" cy="2103120"/>
          </a:xfrm>
        </p:spPr>
        <p:txBody>
          <a:bodyPr anchor="b"/>
          <a:lstStyle>
            <a:lvl1pPr>
              <a:defRPr sz="5040" b="1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43840" y="640080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" y="182880"/>
            <a:ext cx="14132966" cy="36210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Rectangle 7"/>
          <p:cNvSpPr/>
          <p:nvPr/>
        </p:nvSpPr>
        <p:spPr>
          <a:xfrm>
            <a:off x="243840" y="731520"/>
            <a:ext cx="4389120" cy="70408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85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035040"/>
            <a:ext cx="9387840" cy="1463040"/>
          </a:xfrm>
        </p:spPr>
        <p:txBody>
          <a:bodyPr anchor="t">
            <a:noAutofit/>
          </a:bodyPr>
          <a:lstStyle>
            <a:lvl1pPr algn="l">
              <a:buNone/>
              <a:defRPr sz="288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731520"/>
            <a:ext cx="9387840" cy="5120640"/>
          </a:xfrm>
        </p:spPr>
        <p:txBody>
          <a:bodyPr/>
          <a:lstStyle>
            <a:lvl1pPr marL="0" indent="0">
              <a:buNone/>
              <a:defRPr sz="384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188720"/>
            <a:ext cx="3901440" cy="6309360"/>
          </a:xfrm>
        </p:spPr>
        <p:txBody>
          <a:bodyPr/>
          <a:lstStyle>
            <a:lvl1pPr marL="0" indent="0">
              <a:spcAft>
                <a:spcPts val="1200"/>
              </a:spcAft>
              <a:buFontTx/>
              <a:buNone/>
              <a:defRPr sz="1920">
                <a:solidFill>
                  <a:srgbClr val="FFFFFF"/>
                </a:solidFill>
              </a:defRPr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8963" y="7666062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440" y="1248209"/>
            <a:ext cx="731520" cy="529590"/>
          </a:xfrm>
          <a:prstGeom prst="rect">
            <a:avLst/>
          </a:prstGeo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1216640" y="0"/>
            <a:ext cx="341376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4630400" cy="1865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7684008" y="3933749"/>
            <a:ext cx="7494422" cy="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365760"/>
            <a:ext cx="10485120" cy="698563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26240" y="365762"/>
            <a:ext cx="2316480" cy="702183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00328" y="1832458"/>
            <a:ext cx="13606272" cy="5486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4386560" y="2286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43840" y="2743200"/>
            <a:ext cx="14132966" cy="365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8717" y="170823"/>
            <a:ext cx="14132966" cy="256763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9482" y="3291841"/>
            <a:ext cx="10368278" cy="2007870"/>
          </a:xfrm>
        </p:spPr>
        <p:txBody>
          <a:bodyPr anchor="t"/>
          <a:lstStyle>
            <a:lvl1pPr marL="0" indent="0" algn="ctr">
              <a:buNone/>
              <a:defRPr sz="1920" b="1" cap="all" spc="300" baseline="0">
                <a:solidFill>
                  <a:schemeClr val="bg1"/>
                </a:solidFill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3840" y="182880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43840" y="2926080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640080"/>
            <a:ext cx="12435840" cy="1828800"/>
          </a:xfrm>
        </p:spPr>
        <p:txBody>
          <a:bodyPr anchor="b"/>
          <a:lstStyle>
            <a:lvl1pPr algn="ctr">
              <a:buNone/>
              <a:defRPr sz="504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274320"/>
            <a:ext cx="13655040" cy="91074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9440" y="1248209"/>
            <a:ext cx="731520" cy="529590"/>
          </a:xfrm>
          <a:prstGeom prst="rect">
            <a:avLst/>
          </a:prstGeo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7300929" y="1890783"/>
            <a:ext cx="14274" cy="57834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82803" y="1645920"/>
            <a:ext cx="6461760" cy="5618074"/>
          </a:xfrm>
        </p:spPr>
        <p:txBody>
          <a:bodyPr/>
          <a:lstStyle>
            <a:lvl1pPr>
              <a:defRPr sz="30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80960" y="1645920"/>
            <a:ext cx="6461760" cy="5618074"/>
          </a:xfrm>
        </p:spPr>
        <p:txBody>
          <a:bodyPr/>
          <a:lstStyle>
            <a:lvl1pPr>
              <a:defRPr sz="30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7315200" y="2640330"/>
            <a:ext cx="0" cy="502554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4630400" cy="17373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1" name="Rectangle 10"/>
          <p:cNvSpPr/>
          <p:nvPr/>
        </p:nvSpPr>
        <p:spPr>
          <a:xfrm>
            <a:off x="243840" y="1645920"/>
            <a:ext cx="14132966" cy="10972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85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233477" y="7669987"/>
            <a:ext cx="14132966" cy="3730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803" y="1828800"/>
            <a:ext cx="6464301" cy="87956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640" b="1" dirty="0" smtClean="0">
                <a:solidFill>
                  <a:srgbClr val="FFFFFF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666129" y="1828800"/>
            <a:ext cx="6466840" cy="87782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640" b="1"/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43840" y="1536192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82803" y="2965660"/>
            <a:ext cx="6466637" cy="4582085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7680960" y="2965660"/>
            <a:ext cx="6461760" cy="458663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9440" y="1243225"/>
            <a:ext cx="731520" cy="529590"/>
          </a:xfrm>
          <a:prstGeom prst="rect">
            <a:avLst/>
          </a:prstGeo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4630400" cy="1865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" y="190195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ADAA3-B26A-4FB6-A5A5-35B7B925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12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3840" y="182880"/>
            <a:ext cx="14132966" cy="36576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630400" cy="14264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3" name="Rectangle 12"/>
          <p:cNvSpPr/>
          <p:nvPr/>
        </p:nvSpPr>
        <p:spPr>
          <a:xfrm>
            <a:off x="243840" y="731520"/>
            <a:ext cx="4389120" cy="70408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ap="rnd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8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80"/>
            <a:ext cx="3779520" cy="1188720"/>
          </a:xfrm>
        </p:spPr>
        <p:txBody>
          <a:bodyPr anchor="b">
            <a:noAutofit/>
          </a:bodyPr>
          <a:lstStyle>
            <a:lvl1pPr algn="l">
              <a:buNone/>
              <a:defRPr sz="264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377440"/>
            <a:ext cx="3779520" cy="497395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920">
                <a:solidFill>
                  <a:srgbClr val="FFFFFF"/>
                </a:solidFill>
              </a:defRPr>
            </a:lvl1pPr>
            <a:lvl2pPr>
              <a:buNone/>
              <a:defRPr sz="1440"/>
            </a:lvl2pPr>
            <a:lvl3pPr>
              <a:buNone/>
              <a:defRPr sz="1200"/>
            </a:lvl3pPr>
            <a:lvl4pPr>
              <a:buNone/>
              <a:defRPr sz="1080"/>
            </a:lvl4pPr>
            <a:lvl5pPr>
              <a:buNone/>
              <a:defRPr sz="108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840" y="182880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998720" y="822960"/>
            <a:ext cx="9022080" cy="649224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8963" y="7666062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4630400" cy="167204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8963" y="7666062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43840" y="1532092"/>
            <a:ext cx="14132966" cy="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2803" y="689458"/>
            <a:ext cx="13655040" cy="91074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27760" y="1828800"/>
            <a:ext cx="13655040" cy="55193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324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58368" indent="-329184" algn="l" rtl="0" eaLnBrk="1" latinLnBrk="0" hangingPunct="1">
        <a:spcBef>
          <a:spcPct val="20000"/>
        </a:spcBef>
        <a:buClrTx/>
        <a:buSzPct val="70000"/>
        <a:buFont typeface="Wingdings"/>
        <a:buChar char=""/>
        <a:defRPr kumimoji="0" sz="264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987552" indent="-274320" algn="l" rtl="0" eaLnBrk="1" latinLnBrk="0" hangingPunct="1">
        <a:spcBef>
          <a:spcPct val="20000"/>
        </a:spcBef>
        <a:buClr>
          <a:schemeClr val="bg1"/>
        </a:buClr>
        <a:buSzPct val="75000"/>
        <a:buFont typeface="Wingdings 2"/>
        <a:buChar char=""/>
        <a:defRPr kumimoji="0"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316736" indent="-274320" algn="l" rtl="0" eaLnBrk="1" latinLnBrk="0" hangingPunct="1">
        <a:spcBef>
          <a:spcPct val="20000"/>
        </a:spcBef>
        <a:buClr>
          <a:schemeClr val="bg1"/>
        </a:buClr>
        <a:buSzPct val="70000"/>
        <a:buFont typeface="Wingdings"/>
        <a:buChar char=""/>
        <a:defRPr kumimoji="0" sz="24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645920" indent="-274320" algn="l" rtl="0" eaLnBrk="1" latinLnBrk="0" hangingPunct="1">
        <a:spcBef>
          <a:spcPct val="20000"/>
        </a:spcBef>
        <a:buClrTx/>
        <a:buFontTx/>
        <a:buChar char="•"/>
        <a:defRPr kumimoji="0" sz="216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975104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92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3744" indent="-219456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indent="-219456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8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0AE198-2080-4ACF-A31F-1DB08039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16169"/>
            <a:ext cx="12435840" cy="2098431"/>
          </a:xfrm>
        </p:spPr>
        <p:txBody>
          <a:bodyPr>
            <a:noAutofit/>
          </a:bodyPr>
          <a:lstStyle/>
          <a:p>
            <a: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 Community Survey </a:t>
            </a:r>
            <a:b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City of Mountain Brook, Alabama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xmlns="" id="{FA5224F4-5335-45A8-B57A-01B9100D2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77" y="4212333"/>
            <a:ext cx="3709523" cy="165506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F3DC48BA-E77B-4BC5-8317-64A5CAFDFA81}"/>
              </a:ext>
            </a:extLst>
          </p:cNvPr>
          <p:cNvSpPr txBox="1">
            <a:spLocks/>
          </p:cNvSpPr>
          <p:nvPr/>
        </p:nvSpPr>
        <p:spPr>
          <a:xfrm>
            <a:off x="9742967" y="3505200"/>
            <a:ext cx="4572000" cy="3429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None/>
              <a:defRPr kumimoji="0" sz="1920" b="1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None/>
              <a:defRPr kumimoji="0" sz="216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None/>
              <a:defRPr kumimoji="0" sz="192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None/>
              <a:defRPr kumimoji="0" sz="168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None/>
              <a:defRPr kumimoji="0" sz="168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dirty="0"/>
          </a:p>
          <a:p>
            <a:pPr defTabSz="9144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2023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  <p:pic>
        <p:nvPicPr>
          <p:cNvPr id="8" name="Picture 7" descr="A picture containing text, emblem, circle, coin&#10;&#10;Description automatically generated">
            <a:extLst>
              <a:ext uri="{FF2B5EF4-FFF2-40B4-BE49-F238E27FC236}">
                <a16:creationId xmlns:a16="http://schemas.microsoft.com/office/drawing/2014/main" xmlns="" id="{EA18E4F0-3B09-46AF-D77D-0F1586F31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3028486" cy="26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93212C-F199-A91A-22C0-2CCACEEF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113"/>
            <a:ext cx="9805362" cy="7286382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CC350-D9FD-4715-956F-4486AE421AFF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97% of Respondents Are Satisfied with the Overall Quality of City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632D83-22F1-4761-2459-E69A3D22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2514600" cy="10156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99% Are Satisfied with the Overall Quality of Life in the City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0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5842A5-5DC2-B76E-1029-DAE0B501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135" y="315257"/>
            <a:ext cx="9870265" cy="7304743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CC350-D9FD-4715-956F-4486AE421AFF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Nearly All Respondents Rated Mountain Brook as an Excellent or Good Place to Live and Raise Children</a:t>
            </a:r>
          </a:p>
        </p:txBody>
      </p:sp>
    </p:spTree>
    <p:extLst>
      <p:ext uri="{BB962C8B-B14F-4D97-AF65-F5344CB8AC3E}">
        <p14:creationId xmlns:p14="http://schemas.microsoft.com/office/powerpoint/2010/main" val="29300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CC350-D9FD-4715-956F-4486AE421AFF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City Services Received High Satisfaction Ratings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D75E08-6F5B-7FAC-B721-75BABF94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5147"/>
            <a:ext cx="9814886" cy="73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CC350-D9FD-4715-956F-4486AE421AFF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Residents Have Had Positive Interactions with City Employees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2A44F4-E6AE-374F-0B74-51B9CCAF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95" y="304800"/>
            <a:ext cx="9510105" cy="72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56B3C-0F1D-4C17-95DD-21E5C52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4114800" cy="3200400"/>
          </a:xfrm>
        </p:spPr>
        <p:txBody>
          <a:bodyPr/>
          <a:lstStyle/>
          <a:p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Quality of City Services</a:t>
            </a:r>
            <a:b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Areas Are in Blue, Indicating That Residents in All Parts of the City Are Satisfied with the Overall Quality of City Services</a:t>
            </a:r>
            <a:endParaRPr lang="en-US" sz="3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5645BE-DFDC-4FE0-98C6-6786D256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4" name="Picture 3" descr="2023May12_[001].png">
            <a:extLst>
              <a:ext uri="{FF2B5EF4-FFF2-40B4-BE49-F238E27FC236}">
                <a16:creationId xmlns:a16="http://schemas.microsoft.com/office/drawing/2014/main" xmlns="" id="{17F43E9D-3304-F3B6-C507-859322D7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66131"/>
            <a:ext cx="9372600" cy="6777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3D156B-F9D9-98D5-7316-A9C7ECFED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00600"/>
            <a:ext cx="2114286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3F6C8FC-C568-A891-87CF-D795BACA3B57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#2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5200" u="sng" dirty="0"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 in Mountain Brook Than Other Communities</a:t>
            </a:r>
            <a:endParaRPr lang="en-US" sz="5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2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457200"/>
            <a:ext cx="13655040" cy="91074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Benchmarking Analysis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0E5C5E-653B-47F1-8A44-5898BE52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EFB7B93-9115-43E9-ACD7-4B5D7281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2514600"/>
            <a:ext cx="12877799" cy="13716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lIns="90488" tIns="44450" rIns="90488" bIns="44450" anchor="t"/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Mountain Brook Rated Higher Than the U.S. Average in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43 Areas</a:t>
            </a:r>
            <a:endParaRPr lang="en-US" sz="3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6A1DFE1-8748-DAA5-DCE7-4F008ED6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4724400"/>
            <a:ext cx="12877799" cy="13716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lIns="90488" tIns="44450" rIns="90488" bIns="44450" anchor="t"/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Mountain Brook Rated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Significantly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Higher (5% or more) Than the U.S. Average in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42 of the 43 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63654C-280A-8F56-54AE-84DB88D5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52" y="307547"/>
            <a:ext cx="9591048" cy="7279734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Customer Service from City Employees Rated 52% Above the U.S. Average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D07734-C957-FA3B-30DC-7A6DAFC8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00761"/>
            <a:ext cx="2362200" cy="13234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Communication with the Public Rated 52% Above the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U.S. Average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8A39B2-A0BF-2A39-75B2-47CF5CFB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81" y="294107"/>
            <a:ext cx="10024419" cy="7325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4B9316-70F4-6ECB-4B56-08C3691AAB80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The Overall Quality of City Services Rated 46% Above the U.S. 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B49369-4795-0904-99E9-5E79DF37F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2362200" cy="13234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Received for City Tax Dollars Rated 49% Above the U.S. Average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Nearly All Residents Rated Mountain Brook as an Excellent or Good Place to Live and Raise Children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A1B9C0-616A-4D21-A47B-A6A7006B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5616"/>
            <a:ext cx="9786624" cy="72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xmlns="" id="{20F6B173-0436-4114-A08A-0FF3139B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6" t="43239" b="13379"/>
          <a:stretch/>
        </p:blipFill>
        <p:spPr>
          <a:xfrm>
            <a:off x="2715351" y="2057400"/>
            <a:ext cx="9400449" cy="5562600"/>
          </a:xfrm>
          <a:prstGeom prst="rect">
            <a:avLst/>
          </a:prstGeom>
          <a:effectLst>
            <a:outerShdw blurRad="317500" sx="102000" sy="102000" algn="ctr" rotWithShape="0">
              <a:prstClr val="black">
                <a:alpha val="59000"/>
              </a:prstClr>
            </a:outerShdw>
            <a:softEdge rad="0"/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FB0184-E892-44EE-8C00-41AECC86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1174"/>
            <a:ext cx="12344400" cy="11904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lIns="90488" tIns="44450" rIns="90488" bIns="44450" anchor="t"/>
          <a:lstStyle/>
          <a:p>
            <a:pPr algn="ctr"/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ETC Institute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a National Leader in Market Research </a:t>
            </a:r>
          </a:p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Local Governmental Organizations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921B84A-7B3B-4D1B-9984-E097AA48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1234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0488" tIns="44450" rIns="90488" bIns="44450" anchor="ctr"/>
          <a:lstStyle/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over 40 years, our mission has been to help city and county governments gather and use survey data to enhance organizational performance.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C2815C-738E-4CC8-9224-54CC0F308F60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Than 2,500,000 Person’s Surveyed Since 2013 for More Than 1,000 Communities in 49 States</a:t>
            </a:r>
          </a:p>
        </p:txBody>
      </p:sp>
    </p:spTree>
    <p:extLst>
      <p:ext uri="{BB962C8B-B14F-4D97-AF65-F5344CB8AC3E}">
        <p14:creationId xmlns:p14="http://schemas.microsoft.com/office/powerpoint/2010/main" val="427437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More Than 30% Above the National Average in All 11 Areas of Public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61C4AB-B21B-56F3-C80A-10BFED458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32" y="304800"/>
            <a:ext cx="9625868" cy="72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1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Significantly Above the National Average in 7 of 8 Areas of Maintenance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4F6D84-E897-DA09-58B6-33EC5564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24" y="302151"/>
            <a:ext cx="9562476" cy="73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More Than 25% Above the National Average in All 4 Areas of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CBBB30-D4A9-254E-8A88-97E06D0F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086" y="286603"/>
            <a:ext cx="9731388" cy="73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More Than 25% Above the National Average in All 3 Areas of Trash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90FE33-7B3C-484D-F956-65F35C11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3254"/>
            <a:ext cx="9786314" cy="73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284043-B71F-9977-E263-C620EA578116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Significantly Above the National Average in Both Aspects of City 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1F5EA0-E268-DA79-FD74-70814FD5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8189"/>
            <a:ext cx="9881562" cy="73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2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#3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Satisfaction Ratings Are Similar to Previous Surveys</a:t>
            </a:r>
            <a:endParaRPr lang="en-US" sz="5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7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787013-E3EE-1C38-6B84-039BFB59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14" y="300346"/>
            <a:ext cx="10014886" cy="72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885A33-C48A-EC94-0F24-C0209A5E10AD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Satisfaction Has Increased in All 5 Areas of Customer Service Since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D29AEE-024C-F151-39BF-D3FD4332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47" y="304800"/>
            <a:ext cx="9729153" cy="72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457200"/>
            <a:ext cx="13655040" cy="91074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1" y="1752600"/>
            <a:ext cx="13106400" cy="2971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Notable </a:t>
            </a:r>
            <a:r>
              <a:rPr lang="en-US" sz="3400" i="1" u="sng" dirty="0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Satisfaction Since 2019: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City Social Media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Employees Were Courteous and Polite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Employees Were Easy to Contact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Employees Resolved Residents’ Issue to Their Satisfaction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the City’s Web Page</a:t>
            </a:r>
          </a:p>
          <a:p>
            <a:pPr marL="329184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3400" baseline="30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0E5C5E-653B-47F1-8A44-5898BE52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9A5A2A1-5461-A0FC-AF5E-A15364136854}"/>
              </a:ext>
            </a:extLst>
          </p:cNvPr>
          <p:cNvSpPr txBox="1">
            <a:spLocks/>
          </p:cNvSpPr>
          <p:nvPr/>
        </p:nvSpPr>
        <p:spPr>
          <a:xfrm>
            <a:off x="564690" y="4800600"/>
            <a:ext cx="13227511" cy="2971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Notable </a:t>
            </a:r>
            <a:r>
              <a:rPr lang="en-US" sz="3400" i="1" u="sng" dirty="0"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Satisfaction Since 2019:</a:t>
            </a:r>
          </a:p>
          <a:p>
            <a:pPr lvl="1" defTabSz="9144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Brush and Bulk Trash Removal Services</a:t>
            </a:r>
          </a:p>
          <a:p>
            <a:pPr lvl="1" defTabSz="9144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Streaming Music</a:t>
            </a:r>
          </a:p>
          <a:p>
            <a:pPr lvl="1" defTabSz="9144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Magazines</a:t>
            </a:r>
          </a:p>
          <a:p>
            <a:pPr lvl="1" defTabSz="9144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 CD’s</a:t>
            </a:r>
          </a:p>
          <a:p>
            <a:pPr lvl="1" defTabSz="91440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Streaming TV and Movies</a:t>
            </a:r>
          </a:p>
          <a:p>
            <a:pPr marL="329184" lvl="1" indent="0" defTabSz="914400">
              <a:spcBef>
                <a:spcPts val="0"/>
              </a:spcBef>
              <a:spcAft>
                <a:spcPts val="200"/>
              </a:spcAft>
              <a:buFont typeface="Wingdings"/>
              <a:buNone/>
            </a:pPr>
            <a:endParaRPr lang="en-US" sz="3400" baseline="30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9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#4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Top Priorities</a:t>
            </a:r>
            <a:endParaRPr lang="en-US" sz="5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9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29F106A-FDA9-4CF7-A1F5-6974DBE3C633}"/>
              </a:ext>
            </a:extLst>
          </p:cNvPr>
          <p:cNvSpPr txBox="1">
            <a:spLocks/>
          </p:cNvSpPr>
          <p:nvPr/>
        </p:nvSpPr>
        <p:spPr>
          <a:xfrm>
            <a:off x="381000" y="2133600"/>
            <a:ext cx="4114800" cy="28956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None/>
              <a:defRPr kumimoji="0" sz="38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and Methodology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Findings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3000" dirty="0">
              <a:solidFill>
                <a:schemeClr val="tx1"/>
              </a:solidFill>
            </a:endParaRPr>
          </a:p>
          <a:p>
            <a:pPr lvl="1" defTabSz="914400"/>
            <a:endParaRPr lang="en-US" baseline="30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325" y="1447800"/>
            <a:ext cx="3902075" cy="6096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4" name="Picture 3" descr="A parking lot with a flag&#10;&#10;Description automatically generated with medium confidence">
            <a:extLst>
              <a:ext uri="{FF2B5EF4-FFF2-40B4-BE49-F238E27FC236}">
                <a16:creationId xmlns:a16="http://schemas.microsoft.com/office/drawing/2014/main" xmlns="" id="{FA814BF1-6E4E-1EA5-4039-AB7217E6E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42950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578C30-9DCB-86F2-C7DE-50D3F55D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6804"/>
            <a:ext cx="9757734" cy="72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9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1570ED-D856-0D76-B83A-2E01F305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12948374" cy="7120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A58B06-24FC-7453-160D-760120833521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Overall Priorities</a:t>
            </a:r>
          </a:p>
        </p:txBody>
      </p:sp>
    </p:spTree>
    <p:extLst>
      <p:ext uri="{BB962C8B-B14F-4D97-AF65-F5344CB8AC3E}">
        <p14:creationId xmlns:p14="http://schemas.microsoft.com/office/powerpoint/2010/main" val="421708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A58B06-24FC-7453-160D-760120833521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Maintenance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AE5821-3C8A-F4F1-5221-1CF233F6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7361"/>
            <a:ext cx="12954000" cy="68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0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93DBCC-2FFD-8CA8-D768-911670E2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93710"/>
            <a:ext cx="9686295" cy="72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3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tree, water, plant&#10;&#10;Description automatically generated">
            <a:extLst>
              <a:ext uri="{FF2B5EF4-FFF2-40B4-BE49-F238E27FC236}">
                <a16:creationId xmlns:a16="http://schemas.microsoft.com/office/drawing/2014/main" xmlns="" id="{D07696B5-5167-6019-3973-EE726782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5008"/>
          <a:stretch/>
        </p:blipFill>
        <p:spPr>
          <a:xfrm>
            <a:off x="4724400" y="965225"/>
            <a:ext cx="9448800" cy="63023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F1ED8F4-D947-445E-B030-33B05BCE3E95}"/>
              </a:ext>
            </a:extLst>
          </p:cNvPr>
          <p:cNvSpPr txBox="1">
            <a:spLocks/>
          </p:cNvSpPr>
          <p:nvPr/>
        </p:nvSpPr>
        <p:spPr>
          <a:xfrm>
            <a:off x="4953000" y="1371600"/>
            <a:ext cx="89154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Residents Have a Very Positive Perception of the City of Mountain Brook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F2CA9EF-7359-4E59-B52D-475BF4AC892B}"/>
              </a:ext>
            </a:extLst>
          </p:cNvPr>
          <p:cNvSpPr txBox="1">
            <a:spLocks/>
          </p:cNvSpPr>
          <p:nvPr/>
        </p:nvSpPr>
        <p:spPr>
          <a:xfrm>
            <a:off x="4953000" y="2514600"/>
            <a:ext cx="90678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100% Rated Mountain Brook as an Excellent or Good Place to Live</a:t>
            </a:r>
          </a:p>
          <a:p>
            <a:pPr lvl="1" defTabSz="914400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99% Rated Mountain Brook as an Excellent or Good Place to Raise Children</a:t>
            </a:r>
          </a:p>
          <a:p>
            <a:pPr marL="329184" lvl="1" indent="0" defTabSz="914400">
              <a:buNone/>
            </a:pPr>
            <a:endParaRPr lang="en-US" baseline="30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D7127B8-56B0-2A79-F6E2-6A0AF718FC18}"/>
              </a:ext>
            </a:extLst>
          </p:cNvPr>
          <p:cNvSpPr txBox="1">
            <a:spLocks/>
          </p:cNvSpPr>
          <p:nvPr/>
        </p:nvSpPr>
        <p:spPr>
          <a:xfrm>
            <a:off x="5083791" y="5040797"/>
            <a:ext cx="8915400" cy="1817203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Satisfaction Ratings Are Similar to Previous Years, and Remain Among the Highest in the Nation </a:t>
            </a: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263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tree, water, plant&#10;&#10;Description automatically generated">
            <a:extLst>
              <a:ext uri="{FF2B5EF4-FFF2-40B4-BE49-F238E27FC236}">
                <a16:creationId xmlns:a16="http://schemas.microsoft.com/office/drawing/2014/main" xmlns="" id="{C21B6A5D-7DF3-5780-DF80-D3D6DCEFB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5008"/>
          <a:stretch/>
        </p:blipFill>
        <p:spPr>
          <a:xfrm>
            <a:off x="4724400" y="963620"/>
            <a:ext cx="9448800" cy="63023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B2D8741-C4E0-4304-AC10-CDD8DA9E320F}"/>
              </a:ext>
            </a:extLst>
          </p:cNvPr>
          <p:cNvSpPr txBox="1">
            <a:spLocks/>
          </p:cNvSpPr>
          <p:nvPr/>
        </p:nvSpPr>
        <p:spPr>
          <a:xfrm>
            <a:off x="5029200" y="5368546"/>
            <a:ext cx="9067800" cy="727454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Top Overall Priorities for City Services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AF11CFD-4A94-438E-8BB1-C472CDE3F47E}"/>
              </a:ext>
            </a:extLst>
          </p:cNvPr>
          <p:cNvSpPr txBox="1">
            <a:spLocks/>
          </p:cNvSpPr>
          <p:nvPr/>
        </p:nvSpPr>
        <p:spPr>
          <a:xfrm>
            <a:off x="5029200" y="5951685"/>
            <a:ext cx="9067800" cy="1211115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Maintenance of City Streets and Facilities</a:t>
            </a:r>
          </a:p>
          <a:p>
            <a:pPr lvl="1" defTabSz="914400">
              <a:lnSpc>
                <a:spcPct val="11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Traffic Flow and Congestion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1CD33-87FA-3C9C-F2E6-84709AA2BA66}"/>
              </a:ext>
            </a:extLst>
          </p:cNvPr>
          <p:cNvSpPr txBox="1">
            <a:spLocks/>
          </p:cNvSpPr>
          <p:nvPr/>
        </p:nvSpPr>
        <p:spPr>
          <a:xfrm>
            <a:off x="4953000" y="1066800"/>
            <a:ext cx="9372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3400" u="sng" dirty="0"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Mountain Brook Than Other Cities</a:t>
            </a:r>
          </a:p>
          <a:p>
            <a:pPr marL="329184" lvl="1" indent="0" defTabSz="914400">
              <a:buNone/>
            </a:pPr>
            <a:endParaRPr lang="en-US" baseline="30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A06F672-1143-7405-81DD-CC0833EE7406}"/>
              </a:ext>
            </a:extLst>
          </p:cNvPr>
          <p:cNvSpPr txBox="1">
            <a:spLocks/>
          </p:cNvSpPr>
          <p:nvPr/>
        </p:nvSpPr>
        <p:spPr>
          <a:xfrm>
            <a:off x="4953001" y="2133600"/>
            <a:ext cx="9143999" cy="30539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Above the U.S. Average in All 43 Areas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the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Overall Quality of City Services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Rated 46% Above the U.S. Average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Customer Service from City Employees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Rated 52% Above the U.S. Average</a:t>
            </a:r>
          </a:p>
          <a:p>
            <a:pPr marL="329184" lvl="1" indent="0" defTabSz="9144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289560" y="914400"/>
            <a:ext cx="14036040" cy="54102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r>
              <a:rPr lang="en-US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defTabSz="914400"/>
            <a:endParaRPr lang="en-US" sz="9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You!!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6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tree, water, plant&#10;&#10;Description automatically generated">
            <a:extLst>
              <a:ext uri="{FF2B5EF4-FFF2-40B4-BE49-F238E27FC236}">
                <a16:creationId xmlns:a16="http://schemas.microsoft.com/office/drawing/2014/main" xmlns="" id="{B8BFDDEB-4911-4720-362D-E0B8516E8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61"/>
          <a:stretch/>
        </p:blipFill>
        <p:spPr>
          <a:xfrm>
            <a:off x="228600" y="212737"/>
            <a:ext cx="14173200" cy="7864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457200"/>
            <a:ext cx="13655040" cy="91074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0E5C5E-653B-47F1-8A44-5898BE52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B8396A7-F8FD-8EB5-EC97-E02DED23B456}"/>
              </a:ext>
            </a:extLst>
          </p:cNvPr>
          <p:cNvSpPr txBox="1">
            <a:spLocks/>
          </p:cNvSpPr>
          <p:nvPr/>
        </p:nvSpPr>
        <p:spPr>
          <a:xfrm>
            <a:off x="1371600" y="2133600"/>
            <a:ext cx="12496800" cy="5177942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objectively assess resident satisfaction with the delivery of major City services</a:t>
            </a:r>
          </a:p>
          <a:p>
            <a:pPr marL="0" indent="0" defTabSz="914400">
              <a:buFont typeface="Wingdings 2"/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determine priorities for the community</a:t>
            </a:r>
          </a:p>
          <a:p>
            <a:pPr marL="0" indent="0" defTabSz="914400">
              <a:buFont typeface="Wingdings 2"/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measure trends from previous surveys</a:t>
            </a:r>
          </a:p>
          <a:p>
            <a:pPr marL="0" indent="0" defTabSz="914400">
              <a:buFont typeface="Wingdings 2"/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compare the City’s performance with other communities regionally and nationally</a:t>
            </a:r>
          </a:p>
        </p:txBody>
      </p:sp>
    </p:spTree>
    <p:extLst>
      <p:ext uri="{BB962C8B-B14F-4D97-AF65-F5344CB8AC3E}">
        <p14:creationId xmlns:p14="http://schemas.microsoft.com/office/powerpoint/2010/main" val="183253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ree, water, plant&#10;&#10;Description automatically generated">
            <a:extLst>
              <a:ext uri="{FF2B5EF4-FFF2-40B4-BE49-F238E27FC236}">
                <a16:creationId xmlns:a16="http://schemas.microsoft.com/office/drawing/2014/main" xmlns="" id="{FC5A86E7-E956-3DD3-42D4-CF782A36D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61"/>
          <a:stretch/>
        </p:blipFill>
        <p:spPr>
          <a:xfrm>
            <a:off x="228600" y="212737"/>
            <a:ext cx="14173200" cy="7864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457200"/>
            <a:ext cx="13655040" cy="91074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0E5C5E-653B-47F1-8A44-5898BE52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C72AAF-4C37-9778-51A0-267D7FFAFB48}"/>
              </a:ext>
            </a:extLst>
          </p:cNvPr>
          <p:cNvSpPr txBox="1">
            <a:spLocks/>
          </p:cNvSpPr>
          <p:nvPr/>
        </p:nvSpPr>
        <p:spPr>
          <a:xfrm>
            <a:off x="797357" y="1981200"/>
            <a:ext cx="13299643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Description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Seven-page survey; included many of the same questions as previous survey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Community Survey conducted for the City of Mountain Brook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Administration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mail and online to randomly selected sample of City residents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Size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417 completed surveys 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 of error: +/- 4.8% at the 95% level of confidence</a:t>
            </a: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138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56B3C-0F1D-4C17-95DD-21E5C52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4038600" cy="1188720"/>
          </a:xfrm>
        </p:spPr>
        <p:txBody>
          <a:bodyPr/>
          <a:lstStyle/>
          <a:p>
            <a:r>
              <a:rPr lang="en-US" sz="3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Survey Respondents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5645BE-DFDC-4FE0-98C6-6786D256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5BC07DD-7270-43A9-A2B5-C7063ACE046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4800" y="2514600"/>
            <a:ext cx="4191000" cy="411480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Good representation throughout the City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Demographics of survey respondents track closely with the actual population of 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City</a:t>
            </a:r>
          </a:p>
          <a:p>
            <a:endParaRPr lang="en-US" dirty="0"/>
          </a:p>
        </p:txBody>
      </p:sp>
      <p:pic>
        <p:nvPicPr>
          <p:cNvPr id="4" name="Picture 3" descr="00LocationMap.png">
            <a:extLst>
              <a:ext uri="{FF2B5EF4-FFF2-40B4-BE49-F238E27FC236}">
                <a16:creationId xmlns:a16="http://schemas.microsoft.com/office/drawing/2014/main" xmlns="" id="{F10D6DA5-2CFF-456E-C781-95CAA826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62000"/>
            <a:ext cx="9448800" cy="68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tree, water, plant&#10;&#10;Description automatically generated">
            <a:extLst>
              <a:ext uri="{FF2B5EF4-FFF2-40B4-BE49-F238E27FC236}">
                <a16:creationId xmlns:a16="http://schemas.microsoft.com/office/drawing/2014/main" xmlns="" id="{D07696B5-5167-6019-3973-EE726782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5008"/>
          <a:stretch/>
        </p:blipFill>
        <p:spPr>
          <a:xfrm>
            <a:off x="4724400" y="965225"/>
            <a:ext cx="9448800" cy="63023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F1ED8F4-D947-445E-B030-33B05BCE3E95}"/>
              </a:ext>
            </a:extLst>
          </p:cNvPr>
          <p:cNvSpPr txBox="1">
            <a:spLocks/>
          </p:cNvSpPr>
          <p:nvPr/>
        </p:nvSpPr>
        <p:spPr>
          <a:xfrm>
            <a:off x="4953000" y="1371600"/>
            <a:ext cx="89154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Residents Have a Very Positive Perception of the City of Mountain Brook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F2CA9EF-7359-4E59-B52D-475BF4AC892B}"/>
              </a:ext>
            </a:extLst>
          </p:cNvPr>
          <p:cNvSpPr txBox="1">
            <a:spLocks/>
          </p:cNvSpPr>
          <p:nvPr/>
        </p:nvSpPr>
        <p:spPr>
          <a:xfrm>
            <a:off x="4953000" y="2514600"/>
            <a:ext cx="90678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100% Rated Mountain Brook as an Excellent or Good Place to Live</a:t>
            </a:r>
          </a:p>
          <a:p>
            <a:pPr lvl="1" defTabSz="914400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99% Rated Mountain Brook as an Excellent or Good Place to Raise Children</a:t>
            </a:r>
          </a:p>
          <a:p>
            <a:pPr marL="329184" lvl="1" indent="0" defTabSz="914400">
              <a:buNone/>
            </a:pPr>
            <a:endParaRPr lang="en-US" baseline="30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D7127B8-56B0-2A79-F6E2-6A0AF718FC18}"/>
              </a:ext>
            </a:extLst>
          </p:cNvPr>
          <p:cNvSpPr txBox="1">
            <a:spLocks/>
          </p:cNvSpPr>
          <p:nvPr/>
        </p:nvSpPr>
        <p:spPr>
          <a:xfrm>
            <a:off x="5083791" y="5040797"/>
            <a:ext cx="8915400" cy="1817203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Satisfaction Ratings Are Similar to Previous Years, and Remain Among the Highest in the Nation </a:t>
            </a: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403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tree, water, plant&#10;&#10;Description automatically generated">
            <a:extLst>
              <a:ext uri="{FF2B5EF4-FFF2-40B4-BE49-F238E27FC236}">
                <a16:creationId xmlns:a16="http://schemas.microsoft.com/office/drawing/2014/main" xmlns="" id="{C21B6A5D-7DF3-5780-DF80-D3D6DCEFB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5008"/>
          <a:stretch/>
        </p:blipFill>
        <p:spPr>
          <a:xfrm>
            <a:off x="4724400" y="963620"/>
            <a:ext cx="9448800" cy="63023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B2D8741-C4E0-4304-AC10-CDD8DA9E320F}"/>
              </a:ext>
            </a:extLst>
          </p:cNvPr>
          <p:cNvSpPr txBox="1">
            <a:spLocks/>
          </p:cNvSpPr>
          <p:nvPr/>
        </p:nvSpPr>
        <p:spPr>
          <a:xfrm>
            <a:off x="5029200" y="5368546"/>
            <a:ext cx="9067800" cy="727454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Top Overall Priorities for City Services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AF11CFD-4A94-438E-8BB1-C472CDE3F47E}"/>
              </a:ext>
            </a:extLst>
          </p:cNvPr>
          <p:cNvSpPr txBox="1">
            <a:spLocks/>
          </p:cNvSpPr>
          <p:nvPr/>
        </p:nvSpPr>
        <p:spPr>
          <a:xfrm>
            <a:off x="5029200" y="5951685"/>
            <a:ext cx="9067800" cy="1211115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Maintenance of City Streets and Facilities</a:t>
            </a:r>
          </a:p>
          <a:p>
            <a:pPr lvl="1" defTabSz="914400">
              <a:lnSpc>
                <a:spcPct val="11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Traffic Flow and Congestion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1CD33-87FA-3C9C-F2E6-84709AA2BA66}"/>
              </a:ext>
            </a:extLst>
          </p:cNvPr>
          <p:cNvSpPr txBox="1">
            <a:spLocks/>
          </p:cNvSpPr>
          <p:nvPr/>
        </p:nvSpPr>
        <p:spPr>
          <a:xfrm>
            <a:off x="4953000" y="1066800"/>
            <a:ext cx="9372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3400" u="sng" dirty="0"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Mountain Brook Than Other Cities</a:t>
            </a:r>
          </a:p>
          <a:p>
            <a:pPr marL="329184" lvl="1" indent="0" defTabSz="914400">
              <a:buNone/>
            </a:pPr>
            <a:endParaRPr lang="en-US" baseline="30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A06F672-1143-7405-81DD-CC0833EE7406}"/>
              </a:ext>
            </a:extLst>
          </p:cNvPr>
          <p:cNvSpPr txBox="1">
            <a:spLocks/>
          </p:cNvSpPr>
          <p:nvPr/>
        </p:nvSpPr>
        <p:spPr>
          <a:xfrm>
            <a:off x="4953001" y="2133600"/>
            <a:ext cx="9143999" cy="30539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Mountain Brook Rated Above the U.S. Average in All 43 Areas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the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Overall Quality of City Services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Rated 46% Above the U.S. Average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Customer Service from City Employees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Rated 52% Above the U.S. Average</a:t>
            </a:r>
          </a:p>
          <a:p>
            <a:pPr marL="329184" lvl="1" indent="0" defTabSz="9144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#1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Residents Have a Very Positive Perception 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of the City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17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DA7E88-9BD7-4B4D-BD17-5C3458D47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Custom</PresentationFormat>
  <Paragraphs>162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Georgia</vt:lpstr>
      <vt:lpstr>Wingdings</vt:lpstr>
      <vt:lpstr>Wingdings 2</vt:lpstr>
      <vt:lpstr>Civic</vt:lpstr>
      <vt:lpstr>2023 Community Survey  City of Mountain Brook, Alabama</vt:lpstr>
      <vt:lpstr>PowerPoint Presentation</vt:lpstr>
      <vt:lpstr>PowerPoint Presentation</vt:lpstr>
      <vt:lpstr>Purpose</vt:lpstr>
      <vt:lpstr>Methodology</vt:lpstr>
      <vt:lpstr>Location of Survey Respondents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Quality of City Services  All Areas Are in Blue, Indicating That Residents in All Parts of the City Are Satisfied with the Overall Quality of City Services</vt:lpstr>
      <vt:lpstr>PowerPoint Presentation</vt:lpstr>
      <vt:lpstr>Benchmarking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2018-01-24T20:54:53Z</dcterms:created>
  <dcterms:modified xsi:type="dcterms:W3CDTF">2023-06-23T12:55:44Z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